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4" r:id="rId10"/>
    <p:sldId id="266" r:id="rId11"/>
    <p:sldId id="267" r:id="rId12"/>
    <p:sldId id="268" r:id="rId13"/>
    <p:sldId id="269" r:id="rId14"/>
    <p:sldId id="270" r:id="rId15"/>
    <p:sldId id="263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9" autoAdjust="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Átellenes sarkain kerekített téglalap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28E17E1-4189-4F08-B34B-1D684F048294}" type="datetimeFigureOut">
              <a:rPr lang="hu-HU" smtClean="0"/>
              <a:t>2013.02.06.</a:t>
            </a:fld>
            <a:endParaRPr lang="hu-HU"/>
          </a:p>
        </p:txBody>
      </p:sp>
      <p:sp>
        <p:nvSpPr>
          <p:cNvPr id="11" name="Dia számának helye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8A24CF0-3B76-464D-8D46-076D3B734B82}" type="slidenum">
              <a:rPr lang="hu-HU" smtClean="0"/>
              <a:t>‹#›</a:t>
            </a:fld>
            <a:endParaRPr lang="hu-HU"/>
          </a:p>
        </p:txBody>
      </p:sp>
      <p:sp>
        <p:nvSpPr>
          <p:cNvPr id="12" name="Élőláb helye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E17E1-4189-4F08-B34B-1D684F048294}" type="datetimeFigureOut">
              <a:rPr lang="hu-HU" smtClean="0"/>
              <a:t>2013.02.06.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A24CF0-3B76-464D-8D46-076D3B734B8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E17E1-4189-4F08-B34B-1D684F048294}" type="datetimeFigureOut">
              <a:rPr lang="hu-HU" smtClean="0"/>
              <a:t>2013.02.06.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A24CF0-3B76-464D-8D46-076D3B734B8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E17E1-4189-4F08-B34B-1D684F048294}" type="datetimeFigureOut">
              <a:rPr lang="hu-HU" smtClean="0"/>
              <a:t>2013.02.06.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A24CF0-3B76-464D-8D46-076D3B734B8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Dátum helye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28E17E1-4189-4F08-B34B-1D684F048294}" type="datetimeFigureOut">
              <a:rPr lang="hu-HU" smtClean="0"/>
              <a:t>2013.02.06.</a:t>
            </a:fld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8A24CF0-3B76-464D-8D46-076D3B734B82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E17E1-4189-4F08-B34B-1D684F048294}" type="datetimeFigureOut">
              <a:rPr lang="hu-HU" smtClean="0"/>
              <a:t>2013.02.06.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8A24CF0-3B76-464D-8D46-076D3B734B82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Téglalap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églalap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E17E1-4189-4F08-B34B-1D684F048294}" type="datetimeFigureOut">
              <a:rPr lang="hu-HU" smtClean="0"/>
              <a:t>2013.02.06.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8A24CF0-3B76-464D-8D46-076D3B734B8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E17E1-4189-4F08-B34B-1D684F048294}" type="datetimeFigureOut">
              <a:rPr lang="hu-HU" smtClean="0"/>
              <a:t>2013.02.06.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A24CF0-3B76-464D-8D46-076D3B734B82}" type="slidenum">
              <a:rPr lang="hu-HU" smtClean="0"/>
              <a:t>‹#›</a:t>
            </a:fld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E17E1-4189-4F08-B34B-1D684F048294}" type="datetimeFigureOut">
              <a:rPr lang="hu-HU" smtClean="0"/>
              <a:t>2013.02.06.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A24CF0-3B76-464D-8D46-076D3B734B8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9" name="Dátum helye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28E17E1-4189-4F08-B34B-1D684F048294}" type="datetimeFigureOut">
              <a:rPr lang="hu-HU" smtClean="0"/>
              <a:t>2013.02.06.</a:t>
            </a:fld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8A24CF0-3B76-464D-8D46-076D3B734B82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Élőláb helye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3" name="Kép helye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hu-H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Kép beszúrásához kattintson az ikonra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átum helye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28E17E1-4189-4F08-B34B-1D684F048294}" type="datetimeFigureOut">
              <a:rPr lang="hu-HU" smtClean="0"/>
              <a:t>2013.02.06.</a:t>
            </a:fld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8A24CF0-3B76-464D-8D46-076D3B734B82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Átellenes sarkain kerekített téglalap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28E17E1-4189-4F08-B34B-1D684F048294}" type="datetimeFigureOut">
              <a:rPr lang="hu-HU" smtClean="0"/>
              <a:t>2013.02.06.</a:t>
            </a:fld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8A24CF0-3B76-464D-8D46-076D3B734B82}" type="slidenum">
              <a:rPr lang="hu-HU" smtClean="0"/>
              <a:t>‹#›</a:t>
            </a:fld>
            <a:endParaRPr lang="hu-HU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8229600" cy="2209800"/>
          </a:xfrm>
        </p:spPr>
        <p:txBody>
          <a:bodyPr>
            <a:noAutofit/>
          </a:bodyPr>
          <a:lstStyle/>
          <a:p>
            <a:r>
              <a:rPr lang="hu-HU" sz="4000" b="1" dirty="0" smtClean="0"/>
              <a:t>Javaslatok és válaszok a 2009/2012. Kormányhatározat szociális szövetkezeteket érintő törvényi szabályozásához</a:t>
            </a:r>
            <a:endParaRPr lang="hu-HU" sz="4000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195736" y="4293096"/>
            <a:ext cx="6560234" cy="1752600"/>
          </a:xfrm>
        </p:spPr>
        <p:txBody>
          <a:bodyPr/>
          <a:lstStyle/>
          <a:p>
            <a:r>
              <a:rPr lang="hu-HU" dirty="0" smtClean="0"/>
              <a:t>Németh László</a:t>
            </a:r>
          </a:p>
          <a:p>
            <a:r>
              <a:rPr lang="hu-HU" dirty="0" err="1" smtClean="0"/>
              <a:t>SzOSzöv</a:t>
            </a:r>
            <a:endParaRPr lang="hu-HU" dirty="0"/>
          </a:p>
        </p:txBody>
      </p:sp>
      <p:pic>
        <p:nvPicPr>
          <p:cNvPr id="1026" name="Picture 2" descr="C:\Users\hohma\Documents\SzoSzöv\elnökség\alakuló\logo\logó arany_jójó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4509120"/>
            <a:ext cx="1398180" cy="927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/>
              <a:t>BM előterjesztés, 2013. január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51115"/>
          </a:xfrm>
        </p:spPr>
        <p:txBody>
          <a:bodyPr>
            <a:normAutofit/>
          </a:bodyPr>
          <a:lstStyle/>
          <a:p>
            <a:r>
              <a:rPr lang="hu-HU" dirty="0" smtClean="0"/>
              <a:t>Kijelenthető, hogy a </a:t>
            </a:r>
            <a:r>
              <a:rPr lang="hu-HU" dirty="0" err="1" smtClean="0"/>
              <a:t>HHH-s</a:t>
            </a:r>
            <a:r>
              <a:rPr lang="hu-HU" dirty="0" smtClean="0"/>
              <a:t> kistérségekben a közeljövőben nem várható érdemi, tényleges munkalehetőség, a legnagyobb foglalkoztató ezeken a területeken hagyományosan </a:t>
            </a:r>
            <a:r>
              <a:rPr lang="hu-HU" i="1" dirty="0" smtClean="0"/>
              <a:t>az </a:t>
            </a:r>
            <a:r>
              <a:rPr lang="hu-HU" i="1" dirty="0" smtClean="0">
                <a:solidFill>
                  <a:srgbClr val="FFFF00"/>
                </a:solidFill>
              </a:rPr>
              <a:t>Állam</a:t>
            </a:r>
            <a:r>
              <a:rPr lang="hu-HU" i="1" dirty="0" smtClean="0"/>
              <a:t> támogatásával a </a:t>
            </a:r>
            <a:r>
              <a:rPr lang="hu-HU" i="1" dirty="0" smtClean="0">
                <a:solidFill>
                  <a:srgbClr val="FFFF00"/>
                </a:solidFill>
              </a:rPr>
              <a:t>helyi önkormányzat</a:t>
            </a:r>
            <a:r>
              <a:rPr lang="hu-HU" i="1" dirty="0" smtClean="0"/>
              <a:t>, később az általa létrehozni támogatott </a:t>
            </a:r>
            <a:r>
              <a:rPr lang="hu-HU" i="1" dirty="0" smtClean="0">
                <a:solidFill>
                  <a:srgbClr val="FFFF00"/>
                </a:solidFill>
              </a:rPr>
              <a:t>új típusú szociális szövetkezet</a:t>
            </a:r>
            <a:r>
              <a:rPr lang="hu-HU" i="1" dirty="0" smtClean="0"/>
              <a:t>ek lehetnek.</a:t>
            </a:r>
            <a:endParaRPr lang="hu-HU" dirty="0" smtClean="0"/>
          </a:p>
          <a:p>
            <a:endParaRPr lang="hu-HU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/>
              <a:t>BM előterjesztés, 2013. január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51115"/>
          </a:xfrm>
        </p:spPr>
        <p:txBody>
          <a:bodyPr>
            <a:normAutofit fontScale="85000" lnSpcReduction="10000"/>
          </a:bodyPr>
          <a:lstStyle/>
          <a:p>
            <a:r>
              <a:rPr lang="hu-HU" i="1" dirty="0" smtClean="0"/>
              <a:t>A kormányhatározatot megalapozó előterjesztés szerint a szabályozás célja, hogy a közfoglalkoztatásból kikerülő, munkatapasztalatokkal rendelkezők számára a szociális szövetkezetek a foglalkoztatás következő lépcsőfokai lehessenek a nyílt munkaerőpiac felé</a:t>
            </a:r>
            <a:r>
              <a:rPr lang="hu-HU" i="1" dirty="0" smtClean="0"/>
              <a:t>.</a:t>
            </a:r>
          </a:p>
          <a:p>
            <a:r>
              <a:rPr lang="hu-HU" b="1" dirty="0" smtClean="0"/>
              <a:t>Az Állam ösztönző rendszere egyik oldalról </a:t>
            </a:r>
            <a:r>
              <a:rPr lang="hu-HU" b="1" dirty="0" smtClean="0">
                <a:solidFill>
                  <a:srgbClr val="FFFF00"/>
                </a:solidFill>
              </a:rPr>
              <a:t>szabályozással</a:t>
            </a:r>
            <a:r>
              <a:rPr lang="hu-HU" b="1" dirty="0" smtClean="0"/>
              <a:t>, míg a másik oldalról </a:t>
            </a:r>
            <a:r>
              <a:rPr lang="hu-HU" b="1" dirty="0" smtClean="0">
                <a:solidFill>
                  <a:srgbClr val="FFFF00"/>
                </a:solidFill>
              </a:rPr>
              <a:t>finanszírozással</a:t>
            </a:r>
            <a:r>
              <a:rPr lang="hu-HU" b="1" dirty="0" smtClean="0"/>
              <a:t> kívánja lehetővé tenni a szociális szövetkezet tagjai számára első lépésben az </a:t>
            </a:r>
            <a:r>
              <a:rPr lang="hu-HU" b="1" dirty="0" smtClean="0">
                <a:solidFill>
                  <a:srgbClr val="FFFF00"/>
                </a:solidFill>
              </a:rPr>
              <a:t>önellátást</a:t>
            </a:r>
            <a:r>
              <a:rPr lang="hu-HU" b="1" dirty="0" smtClean="0"/>
              <a:t>, a másodikban az </a:t>
            </a:r>
            <a:r>
              <a:rPr lang="hu-HU" b="1" dirty="0" smtClean="0">
                <a:solidFill>
                  <a:srgbClr val="FFFF00"/>
                </a:solidFill>
              </a:rPr>
              <a:t>önfenntartást</a:t>
            </a:r>
            <a:r>
              <a:rPr lang="hu-HU" b="1" dirty="0" smtClean="0"/>
              <a:t>, a harmadik lépésben pedig a </a:t>
            </a:r>
            <a:r>
              <a:rPr lang="hu-HU" b="1" dirty="0" smtClean="0">
                <a:solidFill>
                  <a:srgbClr val="FFFF00"/>
                </a:solidFill>
              </a:rPr>
              <a:t>fenntartható település </a:t>
            </a:r>
            <a:r>
              <a:rPr lang="hu-HU" b="1" dirty="0" smtClean="0"/>
              <a:t>létrehozását.</a:t>
            </a:r>
            <a:endParaRPr lang="hu-HU" dirty="0" smtClean="0"/>
          </a:p>
          <a:p>
            <a:endParaRPr lang="hu-HU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/>
              <a:t>BM előterjesztés, 2013. január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5111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u-HU" dirty="0" smtClean="0"/>
              <a:t>A jelenleg hatályos jogszabályok alapján a </a:t>
            </a:r>
            <a:r>
              <a:rPr lang="hu-HU" b="1" i="1" dirty="0" smtClean="0">
                <a:solidFill>
                  <a:srgbClr val="FFFF00"/>
                </a:solidFill>
              </a:rPr>
              <a:t>szociális szövetkezet közfoglalkoztatóként</a:t>
            </a:r>
            <a:r>
              <a:rPr lang="hu-HU" dirty="0" smtClean="0"/>
              <a:t> </a:t>
            </a:r>
            <a:r>
              <a:rPr lang="hu-HU" b="1" dirty="0" smtClean="0">
                <a:solidFill>
                  <a:srgbClr val="FFFF00"/>
                </a:solidFill>
              </a:rPr>
              <a:t>támogatást igényelhet </a:t>
            </a:r>
            <a:r>
              <a:rPr lang="hu-HU" dirty="0" smtClean="0"/>
              <a:t>a hátrányos helyzetű álláskeresők foglalkoztatásához. A közfoglalkoztatásról és a közfoglalkoztatáshoz kapcsolódó, valamint egyéb törvények módosításáról szóló </a:t>
            </a:r>
            <a:r>
              <a:rPr lang="hu-HU" b="1" i="1" dirty="0" smtClean="0"/>
              <a:t>2011. évi CVI. törvény alapján</a:t>
            </a:r>
            <a:r>
              <a:rPr lang="hu-HU" b="1" dirty="0" smtClean="0"/>
              <a:t> </a:t>
            </a:r>
            <a:r>
              <a:rPr lang="hu-HU" dirty="0" smtClean="0"/>
              <a:t>a helyi vagy azon túlmutató közösségi – így különösen egészség-megőrzési, szociális, nevelési, oktatási, kulturális, </a:t>
            </a:r>
            <a:r>
              <a:rPr lang="hu-HU" dirty="0" err="1" smtClean="0"/>
              <a:t>kulturális</a:t>
            </a:r>
            <a:r>
              <a:rPr lang="hu-HU" dirty="0" smtClean="0"/>
              <a:t> örökség megóvása, műemlékvédelmi, természet-, környezet- és állatvédelmi, gyermek- és ifjúságvédelmi, a munkaviszonyban és a polgári jogi jogviszony keretében megbízás alapján folytatott sporttevékenység kivételével sport, közrend és közlekedésbiztonsági, ár- és belvízvédelemi célú, közforgalom számára megnyitott út, híd, alagút fejlesztéséhez, fenntartásához és üzemeltetéséhez kapcsolódó szükségletek kielégítését szolgáló – feladat ellátása esetén a </a:t>
            </a:r>
            <a:r>
              <a:rPr lang="hu-HU" b="1" i="1" dirty="0" smtClean="0"/>
              <a:t>szociális szövetkezet is lehet közfoglalkoztató.</a:t>
            </a:r>
            <a:endParaRPr lang="hu-HU" dirty="0" smtClean="0"/>
          </a:p>
          <a:p>
            <a:endParaRPr lang="hu-HU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/>
              <a:t>BM előterjesztés, 2013. január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509513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u-HU" dirty="0" smtClean="0"/>
              <a:t>Várhatóan 2013. március 1-étől Európai </a:t>
            </a:r>
            <a:r>
              <a:rPr lang="hu-HU" b="1" i="1" dirty="0" smtClean="0"/>
              <a:t>uniós forrásból</a:t>
            </a:r>
            <a:r>
              <a:rPr lang="hu-HU" dirty="0" smtClean="0"/>
              <a:t>, elindul a szociális gazdaság fejlesztését szolgáló </a:t>
            </a:r>
            <a:r>
              <a:rPr lang="hu-HU" b="1" i="1" dirty="0" smtClean="0"/>
              <a:t>TÁMOP </a:t>
            </a:r>
            <a:r>
              <a:rPr lang="hu-HU" b="1" i="1" dirty="0" smtClean="0"/>
              <a:t>2.4.3-D</a:t>
            </a:r>
            <a:r>
              <a:rPr lang="hu-HU" dirty="0" smtClean="0"/>
              <a:t> </a:t>
            </a:r>
            <a:r>
              <a:rPr lang="hu-HU" dirty="0" smtClean="0"/>
              <a:t>konstrukció, amely </a:t>
            </a:r>
            <a:r>
              <a:rPr lang="hu-HU" dirty="0" smtClean="0"/>
              <a:t>kertében az állam három különböző pályázati lehetőség biztosításával kíván hozzájárulni a hátrányos helyzetű munkavállalók foglalkoztatását szervező szövetkezetek támogatásához: </a:t>
            </a:r>
          </a:p>
          <a:p>
            <a:pPr lvl="0"/>
            <a:r>
              <a:rPr lang="hu-HU" dirty="0" smtClean="0">
                <a:solidFill>
                  <a:srgbClr val="FFFF00"/>
                </a:solidFill>
              </a:rPr>
              <a:t>támogatás egyszerűsített eljárással </a:t>
            </a:r>
            <a:r>
              <a:rPr lang="hu-HU" dirty="0" smtClean="0"/>
              <a:t>az újonnan alapított, kevés tapasztalattal rendelkező (kezdő) szociális szövetkezetek részére;</a:t>
            </a:r>
          </a:p>
          <a:p>
            <a:pPr lvl="0"/>
            <a:r>
              <a:rPr lang="hu-HU" dirty="0" smtClean="0">
                <a:solidFill>
                  <a:srgbClr val="FFFF00"/>
                </a:solidFill>
              </a:rPr>
              <a:t>támogatás a tapasztalt, hosszú távú fenntarthatóságot garantálni tudó szociális szövetkezetek </a:t>
            </a:r>
            <a:r>
              <a:rPr lang="hu-HU" dirty="0" smtClean="0"/>
              <a:t>részére;</a:t>
            </a:r>
          </a:p>
          <a:p>
            <a:pPr lvl="0"/>
            <a:r>
              <a:rPr lang="hu-HU" dirty="0" smtClean="0">
                <a:solidFill>
                  <a:srgbClr val="FFFF00"/>
                </a:solidFill>
              </a:rPr>
              <a:t>támogatás a foglalkoztatási szövetkezetek részére</a:t>
            </a:r>
            <a:r>
              <a:rPr lang="hu-HU" dirty="0" smtClean="0"/>
              <a:t>.</a:t>
            </a:r>
          </a:p>
          <a:p>
            <a:pPr>
              <a:buNone/>
            </a:pPr>
            <a:endParaRPr lang="hu-HU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/>
              <a:t>BM előterjesztés, 2013. január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591076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hu-HU" sz="3400" dirty="0" smtClean="0"/>
              <a:t>A közfoglalkoztatás alapjain megkezdett </a:t>
            </a:r>
            <a:r>
              <a:rPr lang="hu-HU" sz="3400" dirty="0" smtClean="0">
                <a:solidFill>
                  <a:srgbClr val="FFFF00"/>
                </a:solidFill>
              </a:rPr>
              <a:t>értékteremtő tevékenység szociális szövetkezetként történő működtetése </a:t>
            </a:r>
          </a:p>
          <a:p>
            <a:endParaRPr lang="hu-HU" sz="3400" dirty="0" smtClean="0"/>
          </a:p>
          <a:p>
            <a:pPr lvl="0"/>
            <a:r>
              <a:rPr lang="hu-HU" sz="3400" dirty="0" smtClean="0"/>
              <a:t>Mezőgazdasági tevékenység, zöldség-, gyümölcstermelés, feldolgozás, kereskedelem;</a:t>
            </a:r>
          </a:p>
          <a:p>
            <a:pPr lvl="0"/>
            <a:r>
              <a:rPr lang="hu-HU" sz="3400" dirty="0" smtClean="0"/>
              <a:t>Gyümölcsfeldolgozás, gyümölcslé-készítés és értékesítés;</a:t>
            </a:r>
          </a:p>
          <a:p>
            <a:pPr lvl="0"/>
            <a:r>
              <a:rPr lang="hu-HU" sz="3400" dirty="0" smtClean="0"/>
              <a:t>Alternatív energetikai, tüzeléstechnikai berendezések és anyagok előállítása, forgalmazása, és az ehhez kapcsolódó tanácsadási szolgáltatás (biomassza, </a:t>
            </a:r>
            <a:r>
              <a:rPr lang="hu-HU" sz="3400" dirty="0" err="1" smtClean="0"/>
              <a:t>biobrikett</a:t>
            </a:r>
            <a:r>
              <a:rPr lang="hu-HU" sz="3400" dirty="0" smtClean="0"/>
              <a:t>, kazánok értékesítése, napelemek összeszerelése stb.);</a:t>
            </a:r>
          </a:p>
          <a:p>
            <a:pPr lvl="0"/>
            <a:r>
              <a:rPr lang="hu-HU" sz="3400" dirty="0" err="1" smtClean="0"/>
              <a:t>Bio-élelmiszerek</a:t>
            </a:r>
            <a:r>
              <a:rPr lang="hu-HU" sz="3400" dirty="0" smtClean="0"/>
              <a:t> előállítása, száraztészta készítés kézi és gépi eljárással;</a:t>
            </a:r>
          </a:p>
          <a:p>
            <a:pPr lvl="0"/>
            <a:r>
              <a:rPr lang="hu-HU" sz="3400" dirty="0" smtClean="0"/>
              <a:t>Korszerű és házias ételek készítése, kiszállítása;</a:t>
            </a:r>
          </a:p>
          <a:p>
            <a:pPr lvl="0"/>
            <a:r>
              <a:rPr lang="hu-HU" sz="3400" dirty="0" smtClean="0"/>
              <a:t>Idegenforgalmi, turisztikai szolgáltató tevékenységek;</a:t>
            </a:r>
          </a:p>
          <a:p>
            <a:pPr lvl="0"/>
            <a:r>
              <a:rPr lang="hu-HU" sz="3400" dirty="0" smtClean="0"/>
              <a:t>Zöldterület-gazdálkodás, ároktisztítás, közterület-gondozás;</a:t>
            </a:r>
          </a:p>
          <a:p>
            <a:pPr lvl="0"/>
            <a:r>
              <a:rPr lang="hu-HU" sz="3400" dirty="0" smtClean="0"/>
              <a:t>Szociális boltok működtetése;</a:t>
            </a:r>
          </a:p>
          <a:p>
            <a:pPr lvl="0"/>
            <a:r>
              <a:rPr lang="hu-HU" sz="3400" dirty="0" smtClean="0"/>
              <a:t>Az építőipari, felújítási, szakipari tevékenységek;</a:t>
            </a:r>
          </a:p>
          <a:p>
            <a:pPr lvl="0"/>
            <a:r>
              <a:rPr lang="hu-HU" sz="3400" dirty="0" smtClean="0"/>
              <a:t>Háziipari kézműves és iparművészeti termékek előállítása (pl. </a:t>
            </a:r>
            <a:r>
              <a:rPr lang="hu-HU" sz="3400" dirty="0" err="1" smtClean="0"/>
              <a:t>fűzfakosár</a:t>
            </a:r>
            <a:r>
              <a:rPr lang="hu-HU" sz="3400" dirty="0" smtClean="0"/>
              <a:t>, kerámia, stb.);</a:t>
            </a:r>
          </a:p>
          <a:p>
            <a:pPr lvl="0"/>
            <a:r>
              <a:rPr lang="hu-HU" sz="3400" dirty="0" smtClean="0"/>
              <a:t>Vasáru- és szerszámgyártás;</a:t>
            </a:r>
          </a:p>
          <a:p>
            <a:pPr lvl="0"/>
            <a:r>
              <a:rPr lang="hu-HU" sz="3400" dirty="0" smtClean="0"/>
              <a:t>Tároló, fatermékek gyártása, utcabútor készítés, asztalosipari tevékenység;</a:t>
            </a:r>
          </a:p>
          <a:p>
            <a:pPr lvl="0"/>
            <a:r>
              <a:rPr lang="hu-HU" sz="3400" dirty="0" smtClean="0"/>
              <a:t>Betonelem gyártás, járólap készítés;</a:t>
            </a:r>
          </a:p>
          <a:p>
            <a:pPr lvl="0"/>
            <a:r>
              <a:rPr lang="hu-HU" sz="3400" dirty="0" smtClean="0"/>
              <a:t>Közintézmények karbantartása, felújítása</a:t>
            </a:r>
          </a:p>
          <a:p>
            <a:pPr lvl="0"/>
            <a:r>
              <a:rPr lang="hu-HU" sz="3400" dirty="0" smtClean="0"/>
              <a:t>egyéb helyi sajátosságra épülő egyedi termék, szolgáltatás biztosítása</a:t>
            </a:r>
          </a:p>
          <a:p>
            <a:pPr>
              <a:buNone/>
            </a:pPr>
            <a:endParaRPr lang="hu-HU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51571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b="1" dirty="0" err="1" smtClean="0"/>
              <a:t>SzOSzöv</a:t>
            </a:r>
            <a:r>
              <a:rPr lang="hu-HU" b="1" dirty="0" smtClean="0"/>
              <a:t> j</a:t>
            </a:r>
            <a:r>
              <a:rPr lang="en-US" b="1" dirty="0" err="1" smtClean="0"/>
              <a:t>avaslatok</a:t>
            </a:r>
            <a:r>
              <a:rPr lang="en-US" b="1" dirty="0" smtClean="0"/>
              <a:t> </a:t>
            </a:r>
            <a:r>
              <a:rPr lang="en-US" b="1" dirty="0" err="1" smtClean="0"/>
              <a:t>és</a:t>
            </a:r>
            <a:r>
              <a:rPr lang="en-US" b="1" dirty="0" smtClean="0"/>
              <a:t> </a:t>
            </a:r>
            <a:r>
              <a:rPr lang="en-US" b="1" dirty="0" err="1" smtClean="0"/>
              <a:t>válaszok</a:t>
            </a:r>
            <a:r>
              <a:rPr lang="en-US" b="1" dirty="0" smtClean="0"/>
              <a:t> a 2009/2012. </a:t>
            </a:r>
            <a:r>
              <a:rPr lang="en-US" b="1" dirty="0" err="1" smtClean="0"/>
              <a:t>Kormányhatározat</a:t>
            </a:r>
            <a:r>
              <a:rPr lang="en-US" b="1" dirty="0" smtClean="0"/>
              <a:t>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en-US" b="1" dirty="0" err="1" smtClean="0"/>
              <a:t>szociális</a:t>
            </a:r>
            <a:r>
              <a:rPr lang="en-US" b="1" dirty="0" smtClean="0"/>
              <a:t> </a:t>
            </a:r>
            <a:r>
              <a:rPr lang="en-US" b="1" dirty="0" err="1" smtClean="0"/>
              <a:t>szövetkezeteket</a:t>
            </a:r>
            <a:r>
              <a:rPr lang="en-US" b="1" dirty="0" smtClean="0"/>
              <a:t> </a:t>
            </a:r>
            <a:r>
              <a:rPr lang="en-US" b="1" dirty="0" err="1" smtClean="0"/>
              <a:t>érintő</a:t>
            </a:r>
            <a:r>
              <a:rPr lang="en-US" b="1" dirty="0" smtClean="0"/>
              <a:t> </a:t>
            </a:r>
            <a:r>
              <a:rPr lang="en-US" b="1" dirty="0" err="1" smtClean="0"/>
              <a:t>törvényi</a:t>
            </a:r>
            <a:r>
              <a:rPr lang="en-US" b="1" dirty="0" smtClean="0"/>
              <a:t> </a:t>
            </a:r>
            <a:r>
              <a:rPr lang="en-US" b="1" dirty="0" err="1" smtClean="0"/>
              <a:t>szabályozás</a:t>
            </a:r>
            <a:r>
              <a:rPr lang="en-US" b="1" dirty="0" smtClean="0"/>
              <a:t> </a:t>
            </a:r>
            <a:r>
              <a:rPr lang="en-US" b="1" dirty="0" err="1" smtClean="0"/>
              <a:t>egyeztető</a:t>
            </a:r>
            <a:r>
              <a:rPr lang="en-US" b="1" dirty="0" smtClean="0"/>
              <a:t> </a:t>
            </a:r>
            <a:r>
              <a:rPr lang="en-US" b="1" dirty="0" err="1" smtClean="0"/>
              <a:t>megbeszélése</a:t>
            </a:r>
            <a:r>
              <a:rPr lang="en-US" b="1" dirty="0" smtClean="0"/>
              <a:t> </a:t>
            </a:r>
            <a:r>
              <a:rPr lang="en-US" b="1" dirty="0" err="1" smtClean="0"/>
              <a:t>számára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559824"/>
          </a:xfrm>
        </p:spPr>
        <p:txBody>
          <a:bodyPr>
            <a:normAutofit fontScale="90000"/>
          </a:bodyPr>
          <a:lstStyle/>
          <a:p>
            <a:r>
              <a:rPr lang="hu-HU" sz="2200" dirty="0" err="1" smtClean="0"/>
              <a:t>SzOSzöv</a:t>
            </a:r>
            <a:r>
              <a:rPr lang="hu-HU" sz="2200" dirty="0" smtClean="0"/>
              <a:t> j</a:t>
            </a:r>
            <a:r>
              <a:rPr lang="en-US" sz="2200" dirty="0" err="1" smtClean="0"/>
              <a:t>avaslatok</a:t>
            </a:r>
            <a:r>
              <a:rPr lang="en-US" sz="2200" dirty="0" smtClean="0"/>
              <a:t> </a:t>
            </a:r>
            <a:r>
              <a:rPr lang="en-US" sz="2200" dirty="0" err="1" smtClean="0"/>
              <a:t>és</a:t>
            </a:r>
            <a:r>
              <a:rPr lang="en-US" sz="2200" dirty="0" smtClean="0"/>
              <a:t> </a:t>
            </a:r>
            <a:r>
              <a:rPr lang="en-US" sz="2200" dirty="0" err="1" smtClean="0"/>
              <a:t>válaszok</a:t>
            </a:r>
            <a:r>
              <a:rPr lang="en-US" sz="2200" dirty="0" smtClean="0"/>
              <a:t> a 2009/2012. </a:t>
            </a:r>
            <a:r>
              <a:rPr lang="en-US" sz="2200" dirty="0" err="1" smtClean="0"/>
              <a:t>Kormányhatározat</a:t>
            </a:r>
            <a:r>
              <a:rPr lang="hu-HU" sz="2200" dirty="0" smtClean="0"/>
              <a:t>hoz</a:t>
            </a:r>
            <a:r>
              <a:rPr lang="en-US" sz="2200" dirty="0" smtClean="0"/>
              <a:t> 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375051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hu-HU" sz="7200" dirty="0" smtClean="0"/>
              <a:t>Tájékoztatóul leírjuk azokat az elveket, amelyek a nemzetközi szövetkezeti mozgalom elveire építve megalapozza válaszunkat a Kormányhatározatban megfogalmazott kérdésekben</a:t>
            </a:r>
            <a:r>
              <a:rPr lang="hu-HU" sz="7200" dirty="0" smtClean="0"/>
              <a:t>.</a:t>
            </a:r>
          </a:p>
          <a:p>
            <a:pPr>
              <a:buNone/>
            </a:pPr>
            <a:endParaRPr lang="hu-HU" sz="7200" dirty="0" smtClean="0"/>
          </a:p>
          <a:p>
            <a:pPr lvl="0"/>
            <a:r>
              <a:rPr lang="hu-HU" sz="7200" dirty="0" smtClean="0"/>
              <a:t>A </a:t>
            </a:r>
            <a:r>
              <a:rPr lang="hu-HU" sz="7200" dirty="0" smtClean="0">
                <a:solidFill>
                  <a:srgbClr val="FFFF00"/>
                </a:solidFill>
              </a:rPr>
              <a:t>szociális szövetkezeteket </a:t>
            </a:r>
            <a:r>
              <a:rPr lang="hu-HU" sz="7200" dirty="0" smtClean="0"/>
              <a:t>a szociális gazdaság egyik </a:t>
            </a:r>
            <a:r>
              <a:rPr lang="hu-HU" sz="7200" dirty="0" smtClean="0">
                <a:solidFill>
                  <a:srgbClr val="FFFF00"/>
                </a:solidFill>
              </a:rPr>
              <a:t>EU</a:t>
            </a:r>
            <a:r>
              <a:rPr lang="hu-HU" sz="7200" dirty="0" smtClean="0"/>
              <a:t> normák szerint működtethető szervezetének tartjuk, amelynek </a:t>
            </a:r>
            <a:r>
              <a:rPr lang="hu-HU" sz="7200" dirty="0" smtClean="0">
                <a:solidFill>
                  <a:srgbClr val="FFFF00"/>
                </a:solidFill>
              </a:rPr>
              <a:t>gazdasági feladatain túl a társadalmi integráció</a:t>
            </a:r>
            <a:r>
              <a:rPr lang="hu-HU" sz="7200" dirty="0" smtClean="0"/>
              <a:t>t biztosítani kell a állami és a tőkés vállalakozások munkaerőpiacáról kiszorult emberek számára, </a:t>
            </a:r>
            <a:r>
              <a:rPr lang="hu-HU" sz="7200" dirty="0" smtClean="0">
                <a:solidFill>
                  <a:srgbClr val="FFFF00"/>
                </a:solidFill>
              </a:rPr>
              <a:t>helyi és szakmai szinten közösséget létrehozva és jövedelmet biztosítva a mezőgazdaság, ipar, kereskedelem, szolgáltatás területén</a:t>
            </a:r>
            <a:r>
              <a:rPr lang="hu-HU" sz="7200" dirty="0" smtClean="0"/>
              <a:t>.</a:t>
            </a:r>
          </a:p>
          <a:p>
            <a:pPr lvl="0"/>
            <a:endParaRPr lang="hu-HU" sz="7200" dirty="0" smtClean="0"/>
          </a:p>
          <a:p>
            <a:pPr lvl="0"/>
            <a:r>
              <a:rPr lang="hu-HU" sz="7200" dirty="0" smtClean="0"/>
              <a:t>Álláspontunk szerint a (szociális) szövetkezetek magyar törvényi szabályozásának olyannak kell lennie, amely végre megfelel a </a:t>
            </a:r>
            <a:r>
              <a:rPr lang="hu-HU" sz="7200" dirty="0" smtClean="0">
                <a:solidFill>
                  <a:srgbClr val="FFFF00"/>
                </a:solidFill>
              </a:rPr>
              <a:t>Manchesterben 1995-ben elfogadott hét nemzetközi szövetkezeti elvnek</a:t>
            </a:r>
            <a:r>
              <a:rPr lang="hu-HU" sz="7200" dirty="0" smtClean="0"/>
              <a:t>. A szociális szövetkezetek alapvető igénye, hogy szövetkezeti törvénykezés megfeleljen minden nemzetközi kötelességünknek. Fontos része a Szövetségünk gondolkodásának, hogy a szociális szövetkezetek a szövetkezeti mozgalom </a:t>
            </a:r>
            <a:r>
              <a:rPr lang="hu-HU" sz="7200" dirty="0" smtClean="0"/>
              <a:t>részei. </a:t>
            </a:r>
            <a:r>
              <a:rPr lang="hu-HU" sz="5600" dirty="0" smtClean="0"/>
              <a:t>1-Önkéntes </a:t>
            </a:r>
            <a:r>
              <a:rPr lang="hu-HU" sz="5600" dirty="0" smtClean="0"/>
              <a:t>és nyitott tagság, 2-Demokratikus tagi ellenőrzés, 3-A tagok gazdasági részvétele, 4-Autonóm és független működés, 5-Oktatás, képzés és tájékoztatás,  6-Együttműködés a szövetkezetek között, 7- Közösségi felelősség</a:t>
            </a:r>
          </a:p>
          <a:p>
            <a:pPr lvl="0"/>
            <a:endParaRPr lang="hu-HU" sz="7200" dirty="0" smtClean="0"/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559824"/>
          </a:xfrm>
        </p:spPr>
        <p:txBody>
          <a:bodyPr>
            <a:normAutofit fontScale="90000"/>
          </a:bodyPr>
          <a:lstStyle/>
          <a:p>
            <a:r>
              <a:rPr lang="hu-HU" sz="2200" dirty="0" err="1" smtClean="0"/>
              <a:t>SzOSzöv</a:t>
            </a:r>
            <a:r>
              <a:rPr lang="hu-HU" sz="2200" dirty="0" smtClean="0"/>
              <a:t> j</a:t>
            </a:r>
            <a:r>
              <a:rPr lang="en-US" sz="2200" dirty="0" err="1" smtClean="0"/>
              <a:t>avaslatok</a:t>
            </a:r>
            <a:r>
              <a:rPr lang="en-US" sz="2200" dirty="0" smtClean="0"/>
              <a:t> </a:t>
            </a:r>
            <a:r>
              <a:rPr lang="en-US" sz="2200" dirty="0" err="1" smtClean="0"/>
              <a:t>és</a:t>
            </a:r>
            <a:r>
              <a:rPr lang="en-US" sz="2200" dirty="0" smtClean="0"/>
              <a:t> </a:t>
            </a:r>
            <a:r>
              <a:rPr lang="en-US" sz="2200" dirty="0" err="1" smtClean="0"/>
              <a:t>válaszok</a:t>
            </a:r>
            <a:r>
              <a:rPr lang="en-US" sz="2200" dirty="0" smtClean="0"/>
              <a:t> a 2009/2012. </a:t>
            </a:r>
            <a:r>
              <a:rPr lang="en-US" sz="2200" dirty="0" err="1" smtClean="0"/>
              <a:t>Kormányhatározat</a:t>
            </a:r>
            <a:r>
              <a:rPr lang="hu-HU" sz="2200" dirty="0" smtClean="0"/>
              <a:t>hoz</a:t>
            </a:r>
            <a:r>
              <a:rPr lang="en-US" sz="2200" dirty="0" smtClean="0"/>
              <a:t> 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375051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hu-HU" sz="7200" dirty="0" smtClean="0"/>
              <a:t>Tájékoztatóul leírjuk azokat az elveket, amelyek a nemzetközi szövetkezeti mozgalom elveire építve megalapozza válaszunkat a Kormányhatározatban megfogalmazott kérdésekben</a:t>
            </a:r>
            <a:r>
              <a:rPr lang="hu-HU" sz="7200" dirty="0" smtClean="0"/>
              <a:t>.</a:t>
            </a:r>
          </a:p>
          <a:p>
            <a:pPr>
              <a:buNone/>
            </a:pPr>
            <a:endParaRPr lang="hu-HU" sz="7200" dirty="0" smtClean="0"/>
          </a:p>
          <a:p>
            <a:pPr lvl="0"/>
            <a:r>
              <a:rPr lang="hu-HU" sz="7200" dirty="0" smtClean="0"/>
              <a:t>A </a:t>
            </a:r>
            <a:r>
              <a:rPr lang="hu-HU" sz="7200" dirty="0" smtClean="0"/>
              <a:t>szociális szövetkezetet úgy értelmezzük, mint elsősorban </a:t>
            </a:r>
            <a:r>
              <a:rPr lang="hu-HU" sz="7200" dirty="0" smtClean="0">
                <a:solidFill>
                  <a:srgbClr val="FFFF00"/>
                </a:solidFill>
              </a:rPr>
              <a:t>a helyi társadalomban szerveződő, a jó helyzetű szociális érzékenységgel rendelkező emberek és a munkaerőpiacról kirekedt emberek közös szervezeté</a:t>
            </a:r>
            <a:r>
              <a:rPr lang="hu-HU" sz="7200" dirty="0" smtClean="0"/>
              <a:t>nek kialakítását annak érdekében, hogy a tagjainak a gazdasági, szociális, kulturális igényeit kielégítő önfenntartó szervezetet működtessenek. </a:t>
            </a:r>
            <a:r>
              <a:rPr lang="hu-HU" sz="7200" dirty="0" smtClean="0">
                <a:solidFill>
                  <a:srgbClr val="FFFF00"/>
                </a:solidFill>
              </a:rPr>
              <a:t>A szociális szövetkezet által alkotott közösség nyújtja a tagjai számára a társadalmi, gazdasági integrációt</a:t>
            </a:r>
            <a:r>
              <a:rPr lang="hu-HU" sz="7200" dirty="0" smtClean="0"/>
              <a:t>.</a:t>
            </a:r>
          </a:p>
          <a:p>
            <a:pPr lvl="0"/>
            <a:endParaRPr lang="hu-HU" sz="7200" dirty="0" smtClean="0"/>
          </a:p>
          <a:p>
            <a:pPr lvl="0"/>
            <a:r>
              <a:rPr lang="hu-HU" sz="7200" dirty="0" smtClean="0"/>
              <a:t>A szövetkezés és a szociális gazdaság mai problémáit </a:t>
            </a:r>
            <a:r>
              <a:rPr lang="hu-HU" sz="7200" dirty="0" smtClean="0">
                <a:solidFill>
                  <a:srgbClr val="FFFF00"/>
                </a:solidFill>
              </a:rPr>
              <a:t>mintaprojekteken</a:t>
            </a:r>
            <a:r>
              <a:rPr lang="hu-HU" sz="7200" dirty="0" smtClean="0"/>
              <a:t> és a </a:t>
            </a:r>
            <a:r>
              <a:rPr lang="hu-HU" sz="7200" dirty="0" smtClean="0">
                <a:solidFill>
                  <a:srgbClr val="FFFF00"/>
                </a:solidFill>
              </a:rPr>
              <a:t>szövetkezeti elveket erősítő támogatási rendszer</a:t>
            </a:r>
            <a:r>
              <a:rPr lang="hu-HU" sz="7200" dirty="0" smtClean="0"/>
              <a:t>ben lehet életképes gyakorlattá alakítani</a:t>
            </a:r>
            <a:r>
              <a:rPr lang="hu-HU" sz="7200" dirty="0" smtClean="0"/>
              <a:t>.</a:t>
            </a:r>
          </a:p>
          <a:p>
            <a:pPr lvl="0">
              <a:buNone/>
            </a:pPr>
            <a:endParaRPr lang="hu-HU" sz="7200" dirty="0" smtClean="0"/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559824"/>
          </a:xfrm>
        </p:spPr>
        <p:txBody>
          <a:bodyPr>
            <a:normAutofit fontScale="90000"/>
          </a:bodyPr>
          <a:lstStyle/>
          <a:p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err="1" smtClean="0"/>
              <a:t>SzOSzöv</a:t>
            </a:r>
            <a:r>
              <a:rPr lang="hu-HU" sz="2200" dirty="0" smtClean="0"/>
              <a:t> j</a:t>
            </a:r>
            <a:r>
              <a:rPr lang="en-US" sz="2200" dirty="0" err="1" smtClean="0"/>
              <a:t>avaslatok</a:t>
            </a:r>
            <a:r>
              <a:rPr lang="en-US" sz="2200" dirty="0" smtClean="0"/>
              <a:t> </a:t>
            </a:r>
            <a:r>
              <a:rPr lang="en-US" sz="2200" dirty="0" err="1" smtClean="0"/>
              <a:t>és</a:t>
            </a:r>
            <a:r>
              <a:rPr lang="en-US" sz="2200" dirty="0" smtClean="0"/>
              <a:t> </a:t>
            </a:r>
            <a:r>
              <a:rPr lang="en-US" sz="2200" dirty="0" err="1" smtClean="0"/>
              <a:t>válaszok</a:t>
            </a:r>
            <a:r>
              <a:rPr lang="en-US" sz="2200" dirty="0" smtClean="0"/>
              <a:t> a 2009/2012. </a:t>
            </a:r>
            <a:r>
              <a:rPr lang="en-US" sz="2200" dirty="0" err="1" smtClean="0"/>
              <a:t>Kormányhatározat</a:t>
            </a:r>
            <a:r>
              <a:rPr lang="hu-HU" sz="2200" dirty="0" smtClean="0"/>
              <a:t>hoz</a:t>
            </a:r>
            <a:br>
              <a:rPr lang="hu-HU" sz="2200" dirty="0" smtClean="0"/>
            </a:br>
            <a:r>
              <a:rPr lang="hu-HU" sz="2000" b="1" u="sng" dirty="0" smtClean="0"/>
              <a:t>Tagsági jogviszony alapján (</a:t>
            </a:r>
            <a:r>
              <a:rPr lang="hu-HU" sz="2000" b="1" u="sng" dirty="0" err="1" smtClean="0"/>
              <a:t>sui</a:t>
            </a:r>
            <a:r>
              <a:rPr lang="hu-HU" sz="2000" b="1" u="sng" dirty="0" smtClean="0"/>
              <a:t> generis) részvételen alapuló jövedelem szerzés</a:t>
            </a:r>
            <a:r>
              <a:rPr lang="en-US" sz="2200" dirty="0" smtClean="0"/>
              <a:t> 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375051"/>
          </a:xfrm>
        </p:spPr>
        <p:txBody>
          <a:bodyPr>
            <a:normAutofit fontScale="32500" lnSpcReduction="20000"/>
          </a:bodyPr>
          <a:lstStyle/>
          <a:p>
            <a:r>
              <a:rPr lang="hu-HU" sz="7200" dirty="0" smtClean="0"/>
              <a:t>A </a:t>
            </a:r>
            <a:r>
              <a:rPr lang="hu-HU" sz="7200" dirty="0" err="1" smtClean="0"/>
              <a:t>SzOSzöv</a:t>
            </a:r>
            <a:r>
              <a:rPr lang="hu-HU" sz="7200" dirty="0" smtClean="0"/>
              <a:t> azt az álláspontot képviseli, hogy a szociális szövetkezetek mind minden szövetkezet a tag gazdasági eredményt hozó részvétele alapján biztosít jövedelmet tagjainak. E munka után várt jövedelmet alkalmazotti, tagi személyes jogon szerzett osztalék, és közösségi alapon keresztül juttatások keretében lehet kivenni.  Kedvezményeket a közösségi alapon keresztül tudja a törvény biztosítani.</a:t>
            </a:r>
          </a:p>
          <a:p>
            <a:r>
              <a:rPr lang="hu-HU" sz="7200" dirty="0" smtClean="0">
                <a:solidFill>
                  <a:srgbClr val="FFFF00"/>
                </a:solidFill>
              </a:rPr>
              <a:t>Új foglalkoztatási kategória (</a:t>
            </a:r>
            <a:r>
              <a:rPr lang="hu-HU" sz="7200" dirty="0" err="1" smtClean="0">
                <a:solidFill>
                  <a:srgbClr val="FFFF00"/>
                </a:solidFill>
              </a:rPr>
              <a:t>sui</a:t>
            </a:r>
            <a:r>
              <a:rPr lang="hu-HU" sz="7200" dirty="0" smtClean="0">
                <a:solidFill>
                  <a:srgbClr val="FFFF00"/>
                </a:solidFill>
              </a:rPr>
              <a:t> generis)</a:t>
            </a:r>
            <a:r>
              <a:rPr lang="hu-HU" sz="7200" b="1" dirty="0" smtClean="0">
                <a:solidFill>
                  <a:srgbClr val="FFFF00"/>
                </a:solidFill>
              </a:rPr>
              <a:t> </a:t>
            </a:r>
            <a:r>
              <a:rPr lang="hu-HU" sz="7200" dirty="0" smtClean="0">
                <a:solidFill>
                  <a:srgbClr val="FFFF00"/>
                </a:solidFill>
              </a:rPr>
              <a:t>kiemelné a munkaerő-piaci kategóriából a foglalkoztatottakat és megnehezítené az elsődleges munkaerőpiacra vezető utat</a:t>
            </a:r>
            <a:r>
              <a:rPr lang="hu-HU" sz="7200" dirty="0" smtClean="0"/>
              <a:t>.</a:t>
            </a:r>
          </a:p>
          <a:p>
            <a:pPr>
              <a:buNone/>
            </a:pPr>
            <a:r>
              <a:rPr lang="hu-HU" sz="2400" b="1" dirty="0" smtClean="0"/>
              <a:t>Támogatott javaslat:</a:t>
            </a:r>
            <a:r>
              <a:rPr lang="hu-HU" sz="2400" dirty="0" smtClean="0"/>
              <a:t> A meglévő szociális szövetkezeti szabályozásban kellene lehetővé tenni, hogy „vegyes jogviszonyú” szociális szövetkezeti tagság lehessen. A tagok azon csoportja mely más jövedelemmel is bír a szövetkezet tevékenységben akár önkéntesként is részt vehet, a tagok az idényszerű munkákban egyszerűsített foglalkoztatásban is részesülhetnek, a részvétel, és  személyes munka haszna viszont legyen nyilvántartott. Legyen cél a jövedelem szerzés és nem csupán bérként hanem  közösségi alap használatával – a kedvezmények eredményhez kötésével - A tagság az alapszabályban ezt szabályozni tudja. A közösségi alap a szövetkezeti törvény gazdasági gerince lehet. A Finomhangolás a költségvetési törvényekhez kötött adótörvényekkel történhet meg éves országos szövetkezeti szövetségekkel történt érdekegyeztetés alapján.</a:t>
            </a:r>
          </a:p>
          <a:p>
            <a:pPr lvl="0">
              <a:buNone/>
            </a:pPr>
            <a:endParaRPr lang="hu-HU" sz="7200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539552" y="1556792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dirty="0" smtClean="0"/>
          </a:p>
          <a:p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559824"/>
          </a:xfrm>
        </p:spPr>
        <p:txBody>
          <a:bodyPr>
            <a:normAutofit fontScale="90000"/>
          </a:bodyPr>
          <a:lstStyle/>
          <a:p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err="1" smtClean="0"/>
              <a:t>SzOSzöv</a:t>
            </a:r>
            <a:r>
              <a:rPr lang="hu-HU" sz="2200" dirty="0" smtClean="0"/>
              <a:t> j</a:t>
            </a:r>
            <a:r>
              <a:rPr lang="en-US" sz="2200" dirty="0" err="1" smtClean="0"/>
              <a:t>avaslatok</a:t>
            </a:r>
            <a:r>
              <a:rPr lang="en-US" sz="2200" dirty="0" smtClean="0"/>
              <a:t> </a:t>
            </a:r>
            <a:r>
              <a:rPr lang="en-US" sz="2200" dirty="0" err="1" smtClean="0"/>
              <a:t>és</a:t>
            </a:r>
            <a:r>
              <a:rPr lang="en-US" sz="2200" dirty="0" smtClean="0"/>
              <a:t> </a:t>
            </a:r>
            <a:r>
              <a:rPr lang="en-US" sz="2200" dirty="0" err="1" smtClean="0"/>
              <a:t>válaszok</a:t>
            </a:r>
            <a:r>
              <a:rPr lang="en-US" sz="2200" dirty="0" smtClean="0"/>
              <a:t> a 2009/2012. </a:t>
            </a:r>
            <a:r>
              <a:rPr lang="en-US" sz="2200" dirty="0" err="1" smtClean="0"/>
              <a:t>Kormányhatározat</a:t>
            </a:r>
            <a:r>
              <a:rPr lang="hu-HU" sz="2200" dirty="0" smtClean="0"/>
              <a:t>hoz</a:t>
            </a:r>
            <a:br>
              <a:rPr lang="hu-HU" sz="2200" dirty="0" smtClean="0"/>
            </a:br>
            <a:r>
              <a:rPr lang="hu-HU" sz="2000" b="1" u="sng" dirty="0" smtClean="0"/>
              <a:t>Tagsági jogviszony alapján (</a:t>
            </a:r>
            <a:r>
              <a:rPr lang="hu-HU" sz="2000" b="1" u="sng" dirty="0" err="1" smtClean="0"/>
              <a:t>sui</a:t>
            </a:r>
            <a:r>
              <a:rPr lang="hu-HU" sz="2000" b="1" u="sng" dirty="0" smtClean="0"/>
              <a:t> generis) részvételen alapuló jövedelem szerzés</a:t>
            </a:r>
            <a:r>
              <a:rPr lang="en-US" sz="2200" dirty="0" smtClean="0"/>
              <a:t> 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37505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u-HU" sz="2400" b="1" dirty="0" smtClean="0"/>
              <a:t>Támogatott </a:t>
            </a:r>
            <a:r>
              <a:rPr lang="hu-HU" sz="2400" b="1" dirty="0" smtClean="0"/>
              <a:t>javaslat:</a:t>
            </a:r>
            <a:r>
              <a:rPr lang="hu-HU" sz="2400" dirty="0" smtClean="0"/>
              <a:t> A meglévő szociális szövetkezeti szabályozásban kellene lehetővé tenni, hogy </a:t>
            </a:r>
            <a:r>
              <a:rPr lang="hu-HU" sz="2400" dirty="0" smtClean="0">
                <a:solidFill>
                  <a:srgbClr val="FFFF00"/>
                </a:solidFill>
              </a:rPr>
              <a:t>„vegyes jogviszonyú” szociális szövetkezeti tagság lehessen</a:t>
            </a:r>
            <a:r>
              <a:rPr lang="hu-HU" sz="2400" dirty="0" smtClean="0"/>
              <a:t>. A tagok azon csoportja mely más jövedelemmel is bír a szövetkezet tevékenységben akár önkéntesként is részt vehet, a tagok az idényszerű munkákban egyszerűsített foglalkoztatásban is részesülhetnek, a részvétel, és  személyes munka haszna viszont legyen nyilvántartott. Legyen cél a jövedelem szerzés és nem csupán bérként hanem  közösségi alap használatával – a kedvezmények eredményhez kötésével </a:t>
            </a:r>
            <a:endParaRPr lang="hu-HU" sz="2400" dirty="0" smtClean="0"/>
          </a:p>
          <a:p>
            <a:pPr>
              <a:buNone/>
            </a:pPr>
            <a:r>
              <a:rPr lang="hu-HU" sz="2400" dirty="0" smtClean="0"/>
              <a:t>- </a:t>
            </a:r>
            <a:r>
              <a:rPr lang="hu-HU" sz="2400" dirty="0" smtClean="0"/>
              <a:t>A tagság az alapszabályban ezt szabályozni tudja. A közösségi alap a szövetkezeti törvény gazdasági gerince lehet. A Finomhangolás a költségvetési törvényekhez kötött adótörvényekkel történhet meg éves országos szövetkezeti szövetségekkel történt érdekegyeztetés alapján.</a:t>
            </a:r>
          </a:p>
          <a:p>
            <a:pPr lvl="0">
              <a:buNone/>
            </a:pPr>
            <a:endParaRPr lang="hu-HU" sz="7200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539552" y="1556792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dirty="0" smtClean="0"/>
          </a:p>
          <a:p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/>
              <a:t>2009/2012. Kormányhatározat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A Kormány célja, hogy a szociális szövetkezetek a közfoglalkoztatást követően a munkatapasztalattal rendelkezők számára továbblépési lehetőséget, míg a munkából kirekedtek számára új foglalkoztatási lehetőséget biztosítsanak önmaguk és családjuk ellátásához.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559824"/>
          </a:xfrm>
        </p:spPr>
        <p:txBody>
          <a:bodyPr>
            <a:normAutofit fontScale="90000"/>
          </a:bodyPr>
          <a:lstStyle/>
          <a:p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err="1" smtClean="0"/>
              <a:t>SzOSzöv</a:t>
            </a:r>
            <a:r>
              <a:rPr lang="hu-HU" sz="2200" dirty="0" smtClean="0"/>
              <a:t> j</a:t>
            </a:r>
            <a:r>
              <a:rPr lang="en-US" sz="2200" dirty="0" err="1" smtClean="0"/>
              <a:t>avaslatok</a:t>
            </a:r>
            <a:r>
              <a:rPr lang="en-US" sz="2200" dirty="0" smtClean="0"/>
              <a:t> </a:t>
            </a:r>
            <a:r>
              <a:rPr lang="en-US" sz="2200" dirty="0" err="1" smtClean="0"/>
              <a:t>és</a:t>
            </a:r>
            <a:r>
              <a:rPr lang="en-US" sz="2200" dirty="0" smtClean="0"/>
              <a:t> </a:t>
            </a:r>
            <a:r>
              <a:rPr lang="en-US" sz="2200" dirty="0" err="1" smtClean="0"/>
              <a:t>válaszok</a:t>
            </a:r>
            <a:r>
              <a:rPr lang="en-US" sz="2200" dirty="0" smtClean="0"/>
              <a:t> a 2009/2012. </a:t>
            </a:r>
            <a:r>
              <a:rPr lang="en-US" sz="2200" dirty="0" err="1" smtClean="0"/>
              <a:t>Kormányhatározat</a:t>
            </a:r>
            <a:r>
              <a:rPr lang="hu-HU" sz="2200" dirty="0" smtClean="0"/>
              <a:t>hoz</a:t>
            </a:r>
            <a:br>
              <a:rPr lang="hu-HU" sz="2200" dirty="0" smtClean="0"/>
            </a:br>
            <a:r>
              <a:rPr lang="hu-HU" sz="2000" b="1" u="sng" dirty="0" smtClean="0"/>
              <a:t>Tagságok vagyoni hozzájárulása</a:t>
            </a:r>
            <a:r>
              <a:rPr lang="en-US" sz="2200" dirty="0" smtClean="0"/>
              <a:t> 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375051"/>
          </a:xfrm>
        </p:spPr>
        <p:txBody>
          <a:bodyPr>
            <a:normAutofit fontScale="77500" lnSpcReduction="20000"/>
          </a:bodyPr>
          <a:lstStyle/>
          <a:p>
            <a:r>
              <a:rPr lang="hu-HU" b="1" u="sng" dirty="0" smtClean="0"/>
              <a:t>Tagok vagyoni hozzájárulása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Egyetértünk ezzel az állítással: „a közfoglalkoztatásból kikerülőknek és a munkából kirekedteknek nincs lehetőségük pénzbeli vagy nem pénzbeli hozzájárulás teljesítésére”. </a:t>
            </a:r>
          </a:p>
          <a:p>
            <a:r>
              <a:rPr lang="hu-HU" dirty="0" smtClean="0"/>
              <a:t>Támogatjuk azt a javaslatot, hogy a </a:t>
            </a:r>
            <a:r>
              <a:rPr lang="hu-HU" dirty="0" smtClean="0">
                <a:solidFill>
                  <a:srgbClr val="FFFF00"/>
                </a:solidFill>
              </a:rPr>
              <a:t>de </a:t>
            </a:r>
            <a:r>
              <a:rPr lang="hu-HU" dirty="0" err="1" smtClean="0">
                <a:solidFill>
                  <a:srgbClr val="FFFF00"/>
                </a:solidFill>
              </a:rPr>
              <a:t>minimis</a:t>
            </a:r>
            <a:r>
              <a:rPr lang="hu-HU" dirty="0" smtClean="0">
                <a:solidFill>
                  <a:srgbClr val="FFFF00"/>
                </a:solidFill>
              </a:rPr>
              <a:t> támogatás alanya a szövetkezet tagja legyen, de a címzett a szociális szövetkezet. </a:t>
            </a:r>
            <a:r>
              <a:rPr lang="hu-HU" dirty="0" smtClean="0"/>
              <a:t>A hátrányos helyzetű tag a szövetkezetbe lépésekor, annak érdekében, hogy igénybe tudja venni a támogatást pályázati szabályok szerint regisztrációs számot kap és egyszerűsített formában igényelhet támogatást, amely támogatásban a szövetkezetet kedvezményezi.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539552" y="1556792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dirty="0" smtClean="0"/>
          </a:p>
          <a:p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559824"/>
          </a:xfrm>
        </p:spPr>
        <p:txBody>
          <a:bodyPr>
            <a:normAutofit fontScale="90000"/>
          </a:bodyPr>
          <a:lstStyle/>
          <a:p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err="1" smtClean="0"/>
              <a:t>SzOSzöv</a:t>
            </a:r>
            <a:r>
              <a:rPr lang="hu-HU" sz="2200" dirty="0" smtClean="0"/>
              <a:t> j</a:t>
            </a:r>
            <a:r>
              <a:rPr lang="en-US" sz="2200" dirty="0" err="1" smtClean="0"/>
              <a:t>avaslatok</a:t>
            </a:r>
            <a:r>
              <a:rPr lang="en-US" sz="2200" dirty="0" smtClean="0"/>
              <a:t> </a:t>
            </a:r>
            <a:r>
              <a:rPr lang="en-US" sz="2200" dirty="0" err="1" smtClean="0"/>
              <a:t>és</a:t>
            </a:r>
            <a:r>
              <a:rPr lang="en-US" sz="2200" dirty="0" smtClean="0"/>
              <a:t> </a:t>
            </a:r>
            <a:r>
              <a:rPr lang="en-US" sz="2200" dirty="0" err="1" smtClean="0"/>
              <a:t>válaszok</a:t>
            </a:r>
            <a:r>
              <a:rPr lang="en-US" sz="2200" dirty="0" smtClean="0"/>
              <a:t> a 2009/2012. </a:t>
            </a:r>
            <a:r>
              <a:rPr lang="en-US" sz="2200" dirty="0" err="1" smtClean="0"/>
              <a:t>Kormányhatározat</a:t>
            </a:r>
            <a:r>
              <a:rPr lang="hu-HU" sz="2200" dirty="0" smtClean="0"/>
              <a:t>hoz</a:t>
            </a:r>
            <a:br>
              <a:rPr lang="hu-HU" sz="2200" dirty="0" smtClean="0"/>
            </a:br>
            <a:r>
              <a:rPr lang="hu-HU" sz="2000" b="1" u="sng" dirty="0" smtClean="0"/>
              <a:t>Tagságok vagyoni hozzájárulása</a:t>
            </a:r>
            <a:r>
              <a:rPr lang="en-US" sz="2200" dirty="0" smtClean="0"/>
              <a:t> 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375051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hu-HU" b="1" dirty="0" smtClean="0"/>
              <a:t>Kiegészítő javaslat:</a:t>
            </a:r>
            <a:r>
              <a:rPr lang="hu-HU" dirty="0" smtClean="0"/>
              <a:t> 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smtClean="0">
                <a:solidFill>
                  <a:srgbClr val="FFFF00"/>
                </a:solidFill>
              </a:rPr>
              <a:t>A </a:t>
            </a:r>
            <a:r>
              <a:rPr lang="hu-HU" dirty="0" smtClean="0">
                <a:solidFill>
                  <a:srgbClr val="FFFF00"/>
                </a:solidFill>
              </a:rPr>
              <a:t>de </a:t>
            </a:r>
            <a:r>
              <a:rPr lang="hu-HU" dirty="0" err="1" smtClean="0">
                <a:solidFill>
                  <a:srgbClr val="FFFF00"/>
                </a:solidFill>
              </a:rPr>
              <a:t>minimis</a:t>
            </a:r>
            <a:r>
              <a:rPr lang="hu-HU" dirty="0" smtClean="0">
                <a:solidFill>
                  <a:srgbClr val="FFFF00"/>
                </a:solidFill>
              </a:rPr>
              <a:t> támogatás ne csak a mezőgazdasági tevékenységet végző szociális szövetkezetek számára legyen ilyen formában elérhető, hanem minden megalakuló szociális szövetkezetnek</a:t>
            </a:r>
            <a:r>
              <a:rPr lang="hu-HU" dirty="0" smtClean="0"/>
              <a:t>. Ezzel megoldható lenne, hogy a hozzájáruló szövetkezeti magatartást és a gazdasági tevékenységet megalapozó pénzügyi alappal tudjon indulni a szociális szövetkezet tevékenysége. A de </a:t>
            </a:r>
            <a:r>
              <a:rPr lang="hu-HU" dirty="0" err="1" smtClean="0"/>
              <a:t>minimis</a:t>
            </a:r>
            <a:r>
              <a:rPr lang="hu-HU" dirty="0" smtClean="0"/>
              <a:t> támogatás alapján befizetett összeg a szociális szövetkezet közösségi alapjának a része legyen, ami pályázati kiírás szerint használható fel min: három évre elosztva. E tagi részjegy követelménye akár takarékszövetkezeti letét is lehet. A kedvezményezett szövetkezetek vagyonkezelése a takarékszövetkezeti hálózat egy terméke is lehet. A tag hibájából, vagy kilépése esetén, ha a pályázat teljesítése a szövetkezet részéről teljesült, a taggal történt elszámolás után </a:t>
            </a:r>
            <a:r>
              <a:rPr lang="hu-HU" dirty="0" smtClean="0">
                <a:solidFill>
                  <a:srgbClr val="FFFF00"/>
                </a:solidFill>
              </a:rPr>
              <a:t>a de </a:t>
            </a:r>
            <a:r>
              <a:rPr lang="hu-HU" dirty="0" err="1" smtClean="0">
                <a:solidFill>
                  <a:srgbClr val="FFFF00"/>
                </a:solidFill>
              </a:rPr>
              <a:t>minimis</a:t>
            </a:r>
            <a:r>
              <a:rPr lang="hu-HU" dirty="0" smtClean="0">
                <a:solidFill>
                  <a:srgbClr val="FFFF00"/>
                </a:solidFill>
              </a:rPr>
              <a:t> támogatás maradék összege a szövetkezet közösségi alapjába helyezendő, az összeg más tag jövedelemszerzésére nem fordítható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539552" y="1556792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dirty="0" smtClean="0"/>
          </a:p>
          <a:p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559824"/>
          </a:xfrm>
        </p:spPr>
        <p:txBody>
          <a:bodyPr>
            <a:normAutofit fontScale="90000"/>
          </a:bodyPr>
          <a:lstStyle/>
          <a:p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err="1" smtClean="0"/>
              <a:t>SzOSzöv</a:t>
            </a:r>
            <a:r>
              <a:rPr lang="hu-HU" sz="2200" dirty="0" smtClean="0"/>
              <a:t> j</a:t>
            </a:r>
            <a:r>
              <a:rPr lang="en-US" sz="2200" dirty="0" err="1" smtClean="0"/>
              <a:t>avaslatok</a:t>
            </a:r>
            <a:r>
              <a:rPr lang="en-US" sz="2200" dirty="0" smtClean="0"/>
              <a:t> </a:t>
            </a:r>
            <a:r>
              <a:rPr lang="en-US" sz="2200" dirty="0" err="1" smtClean="0"/>
              <a:t>és</a:t>
            </a:r>
            <a:r>
              <a:rPr lang="en-US" sz="2200" dirty="0" smtClean="0"/>
              <a:t> </a:t>
            </a:r>
            <a:r>
              <a:rPr lang="en-US" sz="2200" dirty="0" err="1" smtClean="0"/>
              <a:t>válaszok</a:t>
            </a:r>
            <a:r>
              <a:rPr lang="en-US" sz="2200" dirty="0" smtClean="0"/>
              <a:t> a 2009/2012. </a:t>
            </a:r>
            <a:r>
              <a:rPr lang="en-US" sz="2200" dirty="0" err="1" smtClean="0"/>
              <a:t>Kormányhatározat</a:t>
            </a:r>
            <a:r>
              <a:rPr lang="hu-HU" sz="2200" dirty="0" smtClean="0"/>
              <a:t>hoz</a:t>
            </a:r>
            <a:br>
              <a:rPr lang="hu-HU" sz="2200" dirty="0" smtClean="0"/>
            </a:br>
            <a:r>
              <a:rPr lang="hu-HU" sz="2000" b="1" u="sng" dirty="0" smtClean="0"/>
              <a:t>Tagságok vagyoni hozzájárulása</a:t>
            </a:r>
            <a:r>
              <a:rPr lang="en-US" sz="2200" dirty="0" smtClean="0"/>
              <a:t> 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375051"/>
          </a:xfrm>
        </p:spPr>
        <p:txBody>
          <a:bodyPr>
            <a:normAutofit fontScale="62500" lnSpcReduction="20000"/>
          </a:bodyPr>
          <a:lstStyle/>
          <a:p>
            <a:r>
              <a:rPr lang="hu-HU" b="1" dirty="0" smtClean="0"/>
              <a:t>Alternatív </a:t>
            </a:r>
            <a:r>
              <a:rPr lang="hu-HU" b="1" dirty="0" smtClean="0"/>
              <a:t>javaslat</a:t>
            </a:r>
            <a:r>
              <a:rPr lang="hu-HU" dirty="0" smtClean="0"/>
              <a:t> </a:t>
            </a:r>
          </a:p>
          <a:p>
            <a:pPr>
              <a:buNone/>
            </a:pP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 smtClean="0"/>
              <a:t>de </a:t>
            </a:r>
            <a:r>
              <a:rPr lang="hu-HU" dirty="0" err="1" smtClean="0"/>
              <a:t>minimis</a:t>
            </a:r>
            <a:r>
              <a:rPr lang="hu-HU" dirty="0" smtClean="0"/>
              <a:t> támogatások kezelését kapja meg feladatul a </a:t>
            </a:r>
            <a:r>
              <a:rPr lang="hu-HU" dirty="0" err="1" smtClean="0"/>
              <a:t>SzOSzöv</a:t>
            </a:r>
            <a:r>
              <a:rPr lang="hu-HU" dirty="0" smtClean="0"/>
              <a:t>. </a:t>
            </a:r>
            <a:br>
              <a:rPr lang="hu-HU" dirty="0" smtClean="0"/>
            </a:br>
            <a:r>
              <a:rPr lang="hu-HU" dirty="0" smtClean="0"/>
              <a:t>A hátrányos helyzetű tag belép a helyi szövetkezetbe, és nem csak regisztrál, </a:t>
            </a:r>
            <a:r>
              <a:rPr lang="hu-HU" dirty="0" smtClean="0">
                <a:solidFill>
                  <a:srgbClr val="FFFF00"/>
                </a:solidFill>
              </a:rPr>
              <a:t>de pályázik a támogatásra. A pályázatban be kell mutatnia, hogy szövetkezeten belüli önelszámoló családi vállalkozásban, vagy szövetkezeti „céhegység” munkatársaként milyen terméket, szolgáltatást fog létrehozni. </a:t>
            </a:r>
            <a:r>
              <a:rPr lang="hu-HU" dirty="0" smtClean="0"/>
              <a:t>Egy egyszerűsített üzleti tervet kell készítsen, melyhez szakmai támogatást a szövetkezet szaktanácsadó „céhegysége” ad a de </a:t>
            </a:r>
            <a:r>
              <a:rPr lang="hu-HU" dirty="0" err="1" smtClean="0"/>
              <a:t>minimis</a:t>
            </a:r>
            <a:r>
              <a:rPr lang="hu-HU" dirty="0" smtClean="0"/>
              <a:t> támogatások terhére. A szolgáltatás, vagy termék iránti kereslet  a </a:t>
            </a:r>
            <a:r>
              <a:rPr lang="hu-HU" dirty="0" err="1" smtClean="0"/>
              <a:t>SzOSzöv</a:t>
            </a:r>
            <a:r>
              <a:rPr lang="hu-HU" dirty="0" smtClean="0"/>
              <a:t> bármely tagszövetkezete céhegységének, vagy tagjának valóságos szükségletére kell épüljön</a:t>
            </a:r>
            <a:r>
              <a:rPr lang="hu-HU" dirty="0" smtClean="0"/>
              <a:t>.</a:t>
            </a:r>
          </a:p>
          <a:p>
            <a:endParaRPr lang="hu-HU" dirty="0" smtClean="0"/>
          </a:p>
          <a:p>
            <a:r>
              <a:rPr lang="hu-HU" dirty="0" smtClean="0"/>
              <a:t>Részleteket mond Nagy Gábor az utalványrendszer ismertetésénél</a:t>
            </a:r>
            <a:endParaRPr lang="hu-HU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539552" y="1556792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dirty="0" smtClean="0"/>
          </a:p>
          <a:p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559824"/>
          </a:xfrm>
        </p:spPr>
        <p:txBody>
          <a:bodyPr>
            <a:normAutofit fontScale="90000"/>
          </a:bodyPr>
          <a:lstStyle/>
          <a:p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err="1" smtClean="0"/>
              <a:t>SzOSzöv</a:t>
            </a:r>
            <a:r>
              <a:rPr lang="hu-HU" sz="2200" dirty="0" smtClean="0"/>
              <a:t> j</a:t>
            </a:r>
            <a:r>
              <a:rPr lang="en-US" sz="2200" dirty="0" err="1" smtClean="0"/>
              <a:t>avaslatok</a:t>
            </a:r>
            <a:r>
              <a:rPr lang="en-US" sz="2200" dirty="0" smtClean="0"/>
              <a:t> </a:t>
            </a:r>
            <a:r>
              <a:rPr lang="en-US" sz="2200" dirty="0" err="1" smtClean="0"/>
              <a:t>és</a:t>
            </a:r>
            <a:r>
              <a:rPr lang="en-US" sz="2200" dirty="0" smtClean="0"/>
              <a:t> </a:t>
            </a:r>
            <a:r>
              <a:rPr lang="en-US" sz="2200" dirty="0" err="1" smtClean="0"/>
              <a:t>válaszok</a:t>
            </a:r>
            <a:r>
              <a:rPr lang="en-US" sz="2200" dirty="0" smtClean="0"/>
              <a:t> a 2009/2012. </a:t>
            </a:r>
            <a:r>
              <a:rPr lang="en-US" sz="2200" dirty="0" err="1" smtClean="0"/>
              <a:t>Kormányhatározat</a:t>
            </a:r>
            <a:r>
              <a:rPr lang="hu-HU" sz="2200" dirty="0" smtClean="0"/>
              <a:t>hoz</a:t>
            </a:r>
            <a:br>
              <a:rPr lang="hu-HU" sz="2200" dirty="0" smtClean="0"/>
            </a:br>
            <a:r>
              <a:rPr lang="hu-HU" sz="1800" b="1" u="sng" dirty="0" smtClean="0"/>
              <a:t>Önkormányzat befektető tag szerepének </a:t>
            </a:r>
            <a:r>
              <a:rPr lang="hu-HU" sz="1800" b="1" u="sng" dirty="0" smtClean="0"/>
              <a:t>rendezése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375051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hu-HU" dirty="0" smtClean="0"/>
              <a:t>„A jelenlegi szabályok szerint amennyiben </a:t>
            </a:r>
            <a:r>
              <a:rPr lang="hu-HU" dirty="0" smtClean="0">
                <a:solidFill>
                  <a:srgbClr val="FFFF00"/>
                </a:solidFill>
              </a:rPr>
              <a:t>az önkormányzat (a közfoglalkoztatáshoz biztosított eszközök, ingatlanok térítésmentes átadásával) a szociális szövetkezet befektetői tagja lesz</a:t>
            </a:r>
            <a:r>
              <a:rPr lang="hu-HU" dirty="0" smtClean="0"/>
              <a:t>, akkor befektetői részjegye összege arányában jogosult lesz a szövetkezet gazdasági tevékenységéből származó eredményből a részesedésre, ezzel csökkentve a szociálisan rászoruló tagok részesedését, stb.” 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Továbbá </a:t>
            </a:r>
            <a:r>
              <a:rPr lang="hu-HU" dirty="0" smtClean="0"/>
              <a:t>a 2006. évi X. tv. 60§ (3) bekezdés alapján </a:t>
            </a:r>
            <a:r>
              <a:rPr lang="hu-HU" dirty="0" smtClean="0">
                <a:solidFill>
                  <a:srgbClr val="FFFF00"/>
                </a:solidFill>
              </a:rPr>
              <a:t>a befektetői tagok száma nem haladhatja meg a szövetkezeti tagok 10%-át, a befektetői részjegyek névértéke pedig nem haladhatja meg a </a:t>
            </a:r>
            <a:r>
              <a:rPr lang="hu-HU" dirty="0" err="1" smtClean="0">
                <a:solidFill>
                  <a:srgbClr val="FFFF00"/>
                </a:solidFill>
              </a:rPr>
              <a:t>részjegytőke</a:t>
            </a:r>
            <a:r>
              <a:rPr lang="hu-HU" dirty="0" smtClean="0">
                <a:solidFill>
                  <a:srgbClr val="FFFF00"/>
                </a:solidFill>
              </a:rPr>
              <a:t> 30%-át</a:t>
            </a:r>
            <a:r>
              <a:rPr lang="hu-HU" dirty="0" smtClean="0"/>
              <a:t>. 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A </a:t>
            </a:r>
            <a:r>
              <a:rPr lang="hu-HU" dirty="0" smtClean="0"/>
              <a:t>(6) bekezdés szerint a befektető tag (volt befektető tag; örökös; jogutód) befektetői részjegye összege arányában jogosult a, szövetkezet gazdasági tevékenységéből származó adózás utáni eredményéből </a:t>
            </a:r>
            <a:r>
              <a:rPr lang="hu-HU" dirty="0" smtClean="0">
                <a:solidFill>
                  <a:srgbClr val="FFFF00"/>
                </a:solidFill>
              </a:rPr>
              <a:t>részesedésre</a:t>
            </a:r>
            <a:r>
              <a:rPr lang="hu-HU" dirty="0" smtClean="0"/>
              <a:t>, ugyanilyen arányban viseli a veszteséget is.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539552" y="1556792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dirty="0" smtClean="0"/>
          </a:p>
          <a:p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559824"/>
          </a:xfrm>
        </p:spPr>
        <p:txBody>
          <a:bodyPr>
            <a:normAutofit fontScale="90000"/>
          </a:bodyPr>
          <a:lstStyle/>
          <a:p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err="1" smtClean="0"/>
              <a:t>SzOSzöv</a:t>
            </a:r>
            <a:r>
              <a:rPr lang="hu-HU" sz="2200" dirty="0" smtClean="0"/>
              <a:t> j</a:t>
            </a:r>
            <a:r>
              <a:rPr lang="en-US" sz="2200" dirty="0" err="1" smtClean="0"/>
              <a:t>avaslatok</a:t>
            </a:r>
            <a:r>
              <a:rPr lang="en-US" sz="2200" dirty="0" smtClean="0"/>
              <a:t> </a:t>
            </a:r>
            <a:r>
              <a:rPr lang="en-US" sz="2200" dirty="0" err="1" smtClean="0"/>
              <a:t>és</a:t>
            </a:r>
            <a:r>
              <a:rPr lang="en-US" sz="2200" dirty="0" smtClean="0"/>
              <a:t> </a:t>
            </a:r>
            <a:r>
              <a:rPr lang="en-US" sz="2200" dirty="0" err="1" smtClean="0"/>
              <a:t>válaszok</a:t>
            </a:r>
            <a:r>
              <a:rPr lang="en-US" sz="2200" dirty="0" smtClean="0"/>
              <a:t> a 2009/2012. </a:t>
            </a:r>
            <a:r>
              <a:rPr lang="en-US" sz="2200" dirty="0" err="1" smtClean="0"/>
              <a:t>Kormányhatározat</a:t>
            </a:r>
            <a:r>
              <a:rPr lang="hu-HU" sz="2200" dirty="0" smtClean="0"/>
              <a:t>hoz</a:t>
            </a:r>
            <a:br>
              <a:rPr lang="hu-HU" sz="2200" dirty="0" smtClean="0"/>
            </a:br>
            <a:r>
              <a:rPr lang="hu-HU" sz="1800" b="1" u="sng" dirty="0" smtClean="0"/>
              <a:t>Önkormányzat befektető tag szerepének </a:t>
            </a:r>
            <a:r>
              <a:rPr lang="hu-HU" sz="1800" b="1" u="sng" dirty="0" smtClean="0"/>
              <a:t>rendezése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37505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u-HU" b="1" dirty="0" smtClean="0"/>
              <a:t>Javaslat</a:t>
            </a:r>
            <a:r>
              <a:rPr lang="hu-HU" dirty="0" smtClean="0"/>
              <a:t>: </a:t>
            </a: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 </a:t>
            </a:r>
            <a:r>
              <a:rPr lang="hu-HU" dirty="0" smtClean="0"/>
              <a:t>szociális szövetkezet esetében, az önkormányzat befektető tag vonatkozásában </a:t>
            </a:r>
            <a:r>
              <a:rPr lang="hu-HU" dirty="0" smtClean="0">
                <a:solidFill>
                  <a:srgbClr val="FFFF00"/>
                </a:solidFill>
              </a:rPr>
              <a:t>szabályozni kellene az eltérés lehetőségét a </a:t>
            </a:r>
            <a:r>
              <a:rPr lang="hu-HU" dirty="0" err="1" smtClean="0">
                <a:solidFill>
                  <a:srgbClr val="FFFF00"/>
                </a:solidFill>
              </a:rPr>
              <a:t>részjegytőke</a:t>
            </a:r>
            <a:r>
              <a:rPr lang="hu-HU" dirty="0" smtClean="0">
                <a:solidFill>
                  <a:srgbClr val="FFFF00"/>
                </a:solidFill>
              </a:rPr>
              <a:t> 30%-os nagyságától</a:t>
            </a:r>
            <a:r>
              <a:rPr lang="hu-HU" dirty="0" smtClean="0"/>
              <a:t>, illetve, hogy az eredményből nem részesülhet az önkormányzat, valamint az </a:t>
            </a:r>
            <a:r>
              <a:rPr lang="hu-HU" dirty="0" smtClean="0">
                <a:solidFill>
                  <a:srgbClr val="FFFF00"/>
                </a:solidFill>
              </a:rPr>
              <a:t>eredményből rá eső rész a közösségi alap részévé válik. 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539552" y="1556792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dirty="0" smtClean="0"/>
          </a:p>
          <a:p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559824"/>
          </a:xfrm>
        </p:spPr>
        <p:txBody>
          <a:bodyPr>
            <a:normAutofit fontScale="90000"/>
          </a:bodyPr>
          <a:lstStyle/>
          <a:p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err="1" smtClean="0"/>
              <a:t>SzOSzöv</a:t>
            </a:r>
            <a:r>
              <a:rPr lang="hu-HU" sz="2200" dirty="0" smtClean="0"/>
              <a:t> j</a:t>
            </a:r>
            <a:r>
              <a:rPr lang="en-US" sz="2200" dirty="0" err="1" smtClean="0"/>
              <a:t>avaslatok</a:t>
            </a:r>
            <a:r>
              <a:rPr lang="en-US" sz="2200" dirty="0" smtClean="0"/>
              <a:t> </a:t>
            </a:r>
            <a:r>
              <a:rPr lang="en-US" sz="2200" dirty="0" err="1" smtClean="0"/>
              <a:t>és</a:t>
            </a:r>
            <a:r>
              <a:rPr lang="en-US" sz="2200" dirty="0" smtClean="0"/>
              <a:t> </a:t>
            </a:r>
            <a:r>
              <a:rPr lang="en-US" sz="2200" dirty="0" err="1" smtClean="0"/>
              <a:t>válaszok</a:t>
            </a:r>
            <a:r>
              <a:rPr lang="en-US" sz="2200" dirty="0" smtClean="0"/>
              <a:t> a 2009/2012. </a:t>
            </a:r>
            <a:r>
              <a:rPr lang="en-US" sz="2200" dirty="0" err="1" smtClean="0"/>
              <a:t>Kormányhatározat</a:t>
            </a:r>
            <a:r>
              <a:rPr lang="hu-HU" sz="2200" dirty="0" smtClean="0"/>
              <a:t>hoz</a:t>
            </a:r>
            <a:br>
              <a:rPr lang="hu-HU" sz="2200" dirty="0" smtClean="0"/>
            </a:br>
            <a:r>
              <a:rPr lang="hu-HU" sz="1600" b="1" u="sng" dirty="0" smtClean="0"/>
              <a:t>Természetbeni juttatások és </a:t>
            </a:r>
            <a:r>
              <a:rPr lang="hu-HU" sz="1600" b="1" u="sng" dirty="0" smtClean="0"/>
              <a:t>közterhek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75051"/>
          </a:xfrm>
        </p:spPr>
        <p:txBody>
          <a:bodyPr>
            <a:normAutofit/>
          </a:bodyPr>
          <a:lstStyle/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539552" y="1556792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dirty="0" smtClean="0"/>
          </a:p>
          <a:p>
            <a:endParaRPr lang="hu-HU" dirty="0"/>
          </a:p>
          <a:p>
            <a:endParaRPr lang="hu-HU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51520" y="1687353"/>
            <a:ext cx="820891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2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Javaslat</a:t>
            </a:r>
            <a:r>
              <a:rPr kumimoji="0" lang="hu-HU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Meghatározott egy tagra ill. hozzátartozójára a bruttó minimálbér értékéig </a:t>
            </a:r>
            <a:r>
              <a:rPr kumimoji="0" lang="hu-HU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ne kelljen járulékot fizetni </a:t>
            </a:r>
            <a:r>
              <a:rPr kumimoji="0" lang="hu-HU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szociális szövetkezetnek, a munkát végző tag után. A szövetkezet e termék, termény termelését és a kedvezményt viszont egy </a:t>
            </a:r>
            <a:r>
              <a:rPr kumimoji="0" lang="hu-HU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országos</a:t>
            </a:r>
            <a:r>
              <a:rPr kumimoji="0" lang="hu-HU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 és a adó és vám hatóság által is ellenőrizhető </a:t>
            </a:r>
            <a:r>
              <a:rPr kumimoji="0" lang="hu-HU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rendszerben tartsa nyílván</a:t>
            </a:r>
            <a:r>
              <a:rPr kumimoji="0" lang="hu-HU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A </a:t>
            </a:r>
            <a:r>
              <a:rPr kumimoji="0" lang="hu-HU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terményalapra építve kialakítható egy utalvány/kártya rendszer</a:t>
            </a:r>
            <a:r>
              <a:rPr kumimoji="0" lang="hu-HU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ami pénzre is váltható, amiből járulék fizethető.</a:t>
            </a:r>
            <a:endParaRPr kumimoji="0" lang="hu-H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természetbeni juttatások segítsék  hátrányos helyzetű tagok vagy önkéntes tagok jövedelmi biztonságát, de az legyen a szövetkezeti gazdálkodás számvitelileg is megjelenő része. Javasoljuk, hogy a </a:t>
            </a:r>
            <a:r>
              <a:rPr kumimoji="0" lang="hu-HU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természetbeli juttatást egy egységes árrendszer szerinti átszámolásban határozza meg a kormány </a:t>
            </a:r>
            <a:r>
              <a:rPr kumimoji="0" lang="hu-HU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/mint például az üzemanyag NAV nyilvántartása/erre használható a transzferár fogalma, amelyben szabályozni kellene mi számolható bele. Fontos, hogy országosan egységes legyen a munka értéke, amelyet azonos értékű árura lehet átszámolni és megegyező legyen országosan.</a:t>
            </a:r>
            <a:endParaRPr kumimoji="0" lang="hu-H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559824"/>
          </a:xfrm>
        </p:spPr>
        <p:txBody>
          <a:bodyPr>
            <a:normAutofit fontScale="90000"/>
          </a:bodyPr>
          <a:lstStyle/>
          <a:p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err="1" smtClean="0"/>
              <a:t>SzOSzöv</a:t>
            </a:r>
            <a:r>
              <a:rPr lang="hu-HU" sz="2200" dirty="0" smtClean="0"/>
              <a:t> j</a:t>
            </a:r>
            <a:r>
              <a:rPr lang="en-US" sz="2200" dirty="0" err="1" smtClean="0"/>
              <a:t>avaslatok</a:t>
            </a:r>
            <a:r>
              <a:rPr lang="en-US" sz="2200" dirty="0" smtClean="0"/>
              <a:t> </a:t>
            </a:r>
            <a:r>
              <a:rPr lang="en-US" sz="2200" dirty="0" err="1" smtClean="0"/>
              <a:t>és</a:t>
            </a:r>
            <a:r>
              <a:rPr lang="en-US" sz="2200" dirty="0" smtClean="0"/>
              <a:t> </a:t>
            </a:r>
            <a:r>
              <a:rPr lang="en-US" sz="2200" dirty="0" err="1" smtClean="0"/>
              <a:t>válaszok</a:t>
            </a:r>
            <a:r>
              <a:rPr lang="en-US" sz="2200" dirty="0" smtClean="0"/>
              <a:t> a 2009/2012. </a:t>
            </a:r>
            <a:r>
              <a:rPr lang="en-US" sz="2200" dirty="0" err="1" smtClean="0"/>
              <a:t>Kormányhatározat</a:t>
            </a:r>
            <a:r>
              <a:rPr lang="hu-HU" sz="2200" dirty="0" smtClean="0"/>
              <a:t>hoz</a:t>
            </a:r>
            <a:br>
              <a:rPr lang="hu-HU" sz="2200" dirty="0" smtClean="0"/>
            </a:br>
            <a:r>
              <a:rPr lang="hu-HU" sz="1600" b="1" u="sng" dirty="0" smtClean="0"/>
              <a:t>Működő és alvó szociális szövetkezetek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7505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u-HU" dirty="0" smtClean="0"/>
              <a:t>A működő szociális szövetkezetek  jó példák. Az alvó szövetkezetekre pedig már mint létező közösségi magokra kell tekinteni. </a:t>
            </a: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b="1" dirty="0" smtClean="0"/>
              <a:t>Javaslat</a:t>
            </a:r>
            <a:r>
              <a:rPr lang="hu-HU" dirty="0" smtClean="0"/>
              <a:t>: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Támogatni </a:t>
            </a:r>
            <a:r>
              <a:rPr lang="hu-HU" dirty="0" smtClean="0"/>
              <a:t>kellene, hogy a jelenleg működő </a:t>
            </a:r>
            <a:r>
              <a:rPr lang="hu-HU" dirty="0" smtClean="0">
                <a:solidFill>
                  <a:srgbClr val="FFFF00"/>
                </a:solidFill>
              </a:rPr>
              <a:t>(alvó) szociális szövetkezetek képességének növelését</a:t>
            </a:r>
            <a:r>
              <a:rPr lang="hu-HU" dirty="0" smtClean="0"/>
              <a:t>, hogy önfenntartó működéshez jussanak el. A TÁMOP 2.4.3. pályázatban támogatott szövetkezetek </a:t>
            </a:r>
            <a:r>
              <a:rPr lang="hu-HU" dirty="0" smtClean="0">
                <a:solidFill>
                  <a:srgbClr val="FFFF00"/>
                </a:solidFill>
              </a:rPr>
              <a:t>finanszírozását a lehető leghosszabb időre, (3 évre) kellene növelni</a:t>
            </a:r>
            <a:r>
              <a:rPr lang="hu-HU" dirty="0" smtClean="0"/>
              <a:t>, hogy esélyük legyen közösségi vállalkozásként megerősödni (más gazdasági szervezet életképességéhez is 3 év szükséges).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Több körös pályáztatás </a:t>
            </a:r>
            <a:r>
              <a:rPr lang="hu-HU" dirty="0" smtClean="0"/>
              <a:t>(kezdő, középhaladó, haladó szövetkezet) lenne a legjobb a 2014-2020-as időszakban.</a:t>
            </a:r>
          </a:p>
          <a:p>
            <a:pPr>
              <a:buNone/>
            </a:pPr>
            <a:endParaRPr lang="hu-HU" dirty="0" smtClean="0"/>
          </a:p>
        </p:txBody>
      </p:sp>
      <p:sp>
        <p:nvSpPr>
          <p:cNvPr id="4" name="Téglalap 3"/>
          <p:cNvSpPr/>
          <p:nvPr/>
        </p:nvSpPr>
        <p:spPr>
          <a:xfrm>
            <a:off x="539552" y="1556792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dirty="0" smtClean="0"/>
          </a:p>
          <a:p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559824"/>
          </a:xfrm>
        </p:spPr>
        <p:txBody>
          <a:bodyPr>
            <a:normAutofit fontScale="90000"/>
          </a:bodyPr>
          <a:lstStyle/>
          <a:p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err="1" smtClean="0"/>
              <a:t>SzOSzöv</a:t>
            </a:r>
            <a:r>
              <a:rPr lang="hu-HU" sz="2200" dirty="0" smtClean="0"/>
              <a:t> j</a:t>
            </a:r>
            <a:r>
              <a:rPr lang="en-US" sz="2200" dirty="0" err="1" smtClean="0"/>
              <a:t>avaslatok</a:t>
            </a:r>
            <a:r>
              <a:rPr lang="en-US" sz="2200" dirty="0" smtClean="0"/>
              <a:t> </a:t>
            </a:r>
            <a:r>
              <a:rPr lang="en-US" sz="2200" dirty="0" err="1" smtClean="0"/>
              <a:t>és</a:t>
            </a:r>
            <a:r>
              <a:rPr lang="en-US" sz="2200" dirty="0" smtClean="0"/>
              <a:t> </a:t>
            </a:r>
            <a:r>
              <a:rPr lang="en-US" sz="2200" dirty="0" err="1" smtClean="0"/>
              <a:t>válaszok</a:t>
            </a:r>
            <a:r>
              <a:rPr lang="en-US" sz="2200" dirty="0" smtClean="0"/>
              <a:t> a 2009/2012. </a:t>
            </a:r>
            <a:r>
              <a:rPr lang="en-US" sz="2200" dirty="0" err="1" smtClean="0"/>
              <a:t>Kormányhatározat</a:t>
            </a:r>
            <a:r>
              <a:rPr lang="hu-HU" sz="2200" dirty="0" smtClean="0"/>
              <a:t>hoz</a:t>
            </a:r>
            <a:br>
              <a:rPr lang="hu-HU" sz="2200" dirty="0" smtClean="0"/>
            </a:br>
            <a:r>
              <a:rPr lang="hu-HU" sz="1400" b="1" u="sng" dirty="0" smtClean="0"/>
              <a:t>Hogyan biztosítható, hogy a szociális szövetkezetek hosszú távon is életképesek maradjanak</a:t>
            </a:r>
            <a:r>
              <a:rPr lang="hu-HU" sz="1400" b="1" u="sng" dirty="0" smtClean="0"/>
              <a:t>?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75051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hu-HU" dirty="0" smtClean="0"/>
              <a:t>Gazdaságilag hozzáadott értéket létrehozó tevékenységekkel, önfenntartást biztosító gazdálkodással, a szövetkezet elvei szerinti tevékenységet kell végezniük. Építve a szövetkezés lényegére, amelyben a család (később a családi gazdaság és helyi közösség) szükségleteinek beszerzéseire, a termények, termékek minél magasabb feldolgozására, értékesítésére szövetkeznek, kell előmozdító tevékenységeket végeznie és ezzel a tagok gazdaságát fenntartható üzletpolitikával segíteni. </a:t>
            </a:r>
            <a:r>
              <a:rPr lang="hu-HU" dirty="0" smtClean="0">
                <a:solidFill>
                  <a:srgbClr val="FFFF00"/>
                </a:solidFill>
              </a:rPr>
              <a:t>De elsősorban a szövetkezésben részt vevők szükségleteinek kielégítése a cél- munkát és jövedelmet generál, ezzel a tagokat motiválja. A lokális ellátási biztonságot  termelés diverzifikálásával elősegíti a helyi termékek piaci megjelenését</a:t>
            </a:r>
            <a:r>
              <a:rPr lang="hu-HU" dirty="0" smtClean="0"/>
              <a:t>. 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Kevés </a:t>
            </a:r>
            <a:r>
              <a:rPr lang="hu-HU" dirty="0" smtClean="0"/>
              <a:t>magát az egyes szociális szövetkeztet támogatni és előnyös helyzetbe hozni, mert önmagában a piacgazdaság feltételei között nem tud önfenntartó működést elérni.</a:t>
            </a:r>
          </a:p>
        </p:txBody>
      </p:sp>
      <p:sp>
        <p:nvSpPr>
          <p:cNvPr id="4" name="Téglalap 3"/>
          <p:cNvSpPr/>
          <p:nvPr/>
        </p:nvSpPr>
        <p:spPr>
          <a:xfrm>
            <a:off x="539552" y="1556792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dirty="0" smtClean="0"/>
          </a:p>
          <a:p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559824"/>
          </a:xfrm>
        </p:spPr>
        <p:txBody>
          <a:bodyPr>
            <a:normAutofit fontScale="90000"/>
          </a:bodyPr>
          <a:lstStyle/>
          <a:p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err="1" smtClean="0"/>
              <a:t>SzOSzöv</a:t>
            </a:r>
            <a:r>
              <a:rPr lang="hu-HU" sz="2200" dirty="0" smtClean="0"/>
              <a:t> j</a:t>
            </a:r>
            <a:r>
              <a:rPr lang="en-US" sz="2200" dirty="0" err="1" smtClean="0"/>
              <a:t>avaslatok</a:t>
            </a:r>
            <a:r>
              <a:rPr lang="en-US" sz="2200" dirty="0" smtClean="0"/>
              <a:t> </a:t>
            </a:r>
            <a:r>
              <a:rPr lang="en-US" sz="2200" dirty="0" err="1" smtClean="0"/>
              <a:t>és</a:t>
            </a:r>
            <a:r>
              <a:rPr lang="en-US" sz="2200" dirty="0" smtClean="0"/>
              <a:t> </a:t>
            </a:r>
            <a:r>
              <a:rPr lang="en-US" sz="2200" dirty="0" err="1" smtClean="0"/>
              <a:t>válaszok</a:t>
            </a:r>
            <a:r>
              <a:rPr lang="en-US" sz="2200" dirty="0" smtClean="0"/>
              <a:t> a 2009/2012. </a:t>
            </a:r>
            <a:r>
              <a:rPr lang="en-US" sz="2200" dirty="0" err="1" smtClean="0"/>
              <a:t>Kormányhatározat</a:t>
            </a:r>
            <a:r>
              <a:rPr lang="hu-HU" sz="2200" dirty="0" smtClean="0"/>
              <a:t>hoz</a:t>
            </a:r>
            <a:br>
              <a:rPr lang="hu-HU" sz="2200" dirty="0" smtClean="0"/>
            </a:br>
            <a:r>
              <a:rPr lang="hu-HU" sz="1400" b="1" u="sng" dirty="0" smtClean="0"/>
              <a:t>Hogyan biztosítható, hogy a szociális szövetkezetek hosszú távon is életképesek maradjanak</a:t>
            </a:r>
            <a:r>
              <a:rPr lang="hu-HU" sz="1400" b="1" u="sng" dirty="0" smtClean="0"/>
              <a:t>?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7505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u-HU" dirty="0" smtClean="0"/>
              <a:t>Az önfenntartó működéshez szükséges az, hogy a </a:t>
            </a:r>
            <a:r>
              <a:rPr lang="hu-HU" dirty="0" smtClean="0">
                <a:solidFill>
                  <a:srgbClr val="FFFF00"/>
                </a:solidFill>
              </a:rPr>
              <a:t>szövetkeztek beszerzési és értékesítési hálózatokba szerveződjenek</a:t>
            </a:r>
            <a:r>
              <a:rPr lang="hu-HU" dirty="0" smtClean="0"/>
              <a:t>, vagy országos szövetkezeti hálózaton keresztül egy </a:t>
            </a:r>
            <a:r>
              <a:rPr lang="hu-HU" dirty="0" smtClean="0">
                <a:solidFill>
                  <a:srgbClr val="FFFF00"/>
                </a:solidFill>
              </a:rPr>
              <a:t>termékpályás rendszerben végezzék a termelést is,</a:t>
            </a:r>
            <a:r>
              <a:rPr lang="hu-HU" dirty="0" smtClean="0"/>
              <a:t> és ezzel </a:t>
            </a:r>
            <a:r>
              <a:rPr lang="hu-HU" dirty="0" smtClean="0"/>
              <a:t>szerezzenek </a:t>
            </a:r>
            <a:r>
              <a:rPr lang="hu-HU" dirty="0" smtClean="0"/>
              <a:t>piaci előnyt, erőt. Ezt csak és kizárólag a közösségi együttműködés, a szövetkezés tudja biztosítani. A magyarországi szövetkezetek a rossz szabályozás miatt nem képesek élni azokkal a lehetőségekkel, amelyek a világ szövetkezeti mozgalmában magától értetődőek, ami a változásokhoz való közös alkalmazkodáshoz, a térségi önfenntartáshoz és sikeres működéshez szükséges. A beszerzési szövetkezetek nagyon szélesen értelmezhetők, kezdve az élelmiszertől, egészen a közös energia beszerzéséig, vagy önellátó energiaellátás megszervezéséig de akár a hulladék újrahasznosításáig.</a:t>
            </a:r>
          </a:p>
          <a:p>
            <a:pPr>
              <a:buNone/>
            </a:pPr>
            <a:endParaRPr lang="hu-HU" dirty="0" smtClean="0"/>
          </a:p>
        </p:txBody>
      </p:sp>
      <p:sp>
        <p:nvSpPr>
          <p:cNvPr id="4" name="Téglalap 3"/>
          <p:cNvSpPr/>
          <p:nvPr/>
        </p:nvSpPr>
        <p:spPr>
          <a:xfrm>
            <a:off x="539552" y="1556792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dirty="0" smtClean="0"/>
          </a:p>
          <a:p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559824"/>
          </a:xfrm>
        </p:spPr>
        <p:txBody>
          <a:bodyPr>
            <a:normAutofit fontScale="90000"/>
          </a:bodyPr>
          <a:lstStyle/>
          <a:p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err="1" smtClean="0"/>
              <a:t>SzOSzöv</a:t>
            </a:r>
            <a:r>
              <a:rPr lang="hu-HU" sz="2200" dirty="0" smtClean="0"/>
              <a:t> j</a:t>
            </a:r>
            <a:r>
              <a:rPr lang="en-US" sz="2200" dirty="0" err="1" smtClean="0"/>
              <a:t>avaslatok</a:t>
            </a:r>
            <a:r>
              <a:rPr lang="en-US" sz="2200" dirty="0" smtClean="0"/>
              <a:t> </a:t>
            </a:r>
            <a:r>
              <a:rPr lang="en-US" sz="2200" dirty="0" err="1" smtClean="0"/>
              <a:t>és</a:t>
            </a:r>
            <a:r>
              <a:rPr lang="en-US" sz="2200" dirty="0" smtClean="0"/>
              <a:t> </a:t>
            </a:r>
            <a:r>
              <a:rPr lang="en-US" sz="2200" dirty="0" err="1" smtClean="0"/>
              <a:t>válaszok</a:t>
            </a:r>
            <a:r>
              <a:rPr lang="en-US" sz="2200" dirty="0" smtClean="0"/>
              <a:t> a 2009/2012. </a:t>
            </a:r>
            <a:r>
              <a:rPr lang="en-US" sz="2200" dirty="0" err="1" smtClean="0"/>
              <a:t>Kormányhatározat</a:t>
            </a:r>
            <a:r>
              <a:rPr lang="hu-HU" sz="2200" dirty="0" smtClean="0"/>
              <a:t>hoz</a:t>
            </a:r>
            <a:br>
              <a:rPr lang="hu-HU" sz="2200" dirty="0" smtClean="0"/>
            </a:br>
            <a:r>
              <a:rPr lang="hu-HU" sz="1400" b="1" u="sng" dirty="0" smtClean="0"/>
              <a:t>Hogyan biztosítható, hogy a szociális szövetkezetek hosszú távon is életképesek maradjanak</a:t>
            </a:r>
            <a:r>
              <a:rPr lang="hu-HU" sz="1400" b="1" u="sng" dirty="0" smtClean="0"/>
              <a:t>?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7505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u-HU" dirty="0" smtClean="0"/>
              <a:t>Jelenleg hiányzik a szövetkezeteket szabályozásából és a létrehozók, működtetők szemléletéből annak felismerése, hogy </a:t>
            </a:r>
            <a:r>
              <a:rPr lang="hu-HU" dirty="0" smtClean="0">
                <a:solidFill>
                  <a:srgbClr val="FFFF00"/>
                </a:solidFill>
              </a:rPr>
              <a:t>a piacgazdaság negatív hatásai a szövetkezetek másodlagos szövetkezéseivel kezelhetők</a:t>
            </a:r>
            <a:r>
              <a:rPr lang="hu-HU" dirty="0" smtClean="0"/>
              <a:t>, ezért szükséges a </a:t>
            </a:r>
            <a:r>
              <a:rPr lang="hu-HU" dirty="0" err="1" smtClean="0"/>
              <a:t>SzOSzöv</a:t>
            </a:r>
            <a:r>
              <a:rPr lang="hu-HU" dirty="0" smtClean="0"/>
              <a:t> rendszerfejlesztő, képzési, oktatási, beszerzést, értékesítést szervező, hálózatépítő tevékenysége. Ennek megvalósításához írjuk le azokat a javaslatokat, amelyekkel az állami szabályozás tudja segíteni azt a folyamatot, hogy önfenntartóvá váljanak a szociális szövetkezetek. </a:t>
            </a:r>
          </a:p>
          <a:p>
            <a:pPr>
              <a:buNone/>
            </a:pPr>
            <a:endParaRPr lang="hu-HU" dirty="0" smtClean="0"/>
          </a:p>
        </p:txBody>
      </p:sp>
      <p:sp>
        <p:nvSpPr>
          <p:cNvPr id="4" name="Téglalap 3"/>
          <p:cNvSpPr/>
          <p:nvPr/>
        </p:nvSpPr>
        <p:spPr>
          <a:xfrm>
            <a:off x="539552" y="1556792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dirty="0" smtClean="0"/>
          </a:p>
          <a:p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/>
              <a:t>2009/2012. Kormányhatározat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51115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hu-HU" dirty="0" smtClean="0"/>
              <a:t>A szociális szövetkezetek működésének elősegítése érdekében első lépésben módosításra került a szövetkezetekről szóló </a:t>
            </a:r>
            <a:r>
              <a:rPr lang="hu-HU" b="1" dirty="0" smtClean="0">
                <a:solidFill>
                  <a:srgbClr val="FFFF00"/>
                </a:solidFill>
              </a:rPr>
              <a:t>2006. évi X</a:t>
            </a:r>
            <a:r>
              <a:rPr lang="hu-HU" dirty="0" smtClean="0"/>
              <a:t>. törvény, valamint egyes kapcsolódó törvények. A </a:t>
            </a:r>
            <a:r>
              <a:rPr lang="hu-HU" b="1" dirty="0" smtClean="0">
                <a:solidFill>
                  <a:srgbClr val="FFFF00"/>
                </a:solidFill>
              </a:rPr>
              <a:t>módosítások</a:t>
            </a:r>
            <a:r>
              <a:rPr lang="hu-HU" dirty="0" smtClean="0"/>
              <a:t> eredményeként:</a:t>
            </a:r>
          </a:p>
          <a:p>
            <a:pPr lvl="0"/>
            <a:r>
              <a:rPr lang="hu-HU" dirty="0" smtClean="0"/>
              <a:t> gyorsabban és olcsóbban (</a:t>
            </a:r>
            <a:r>
              <a:rPr lang="hu-HU" dirty="0" smtClean="0">
                <a:solidFill>
                  <a:srgbClr val="FFFF00"/>
                </a:solidFill>
              </a:rPr>
              <a:t>bejegyzési illeték</a:t>
            </a:r>
            <a:r>
              <a:rPr lang="hu-HU" dirty="0" smtClean="0"/>
              <a:t> nélkül) lehet szociális szövetkezetet létrehozni, </a:t>
            </a:r>
          </a:p>
          <a:p>
            <a:pPr lvl="0"/>
            <a:r>
              <a:rPr lang="hu-HU" dirty="0" smtClean="0"/>
              <a:t>szociális szövetkezetnek </a:t>
            </a:r>
            <a:r>
              <a:rPr lang="hu-HU" dirty="0" smtClean="0">
                <a:solidFill>
                  <a:srgbClr val="FFFF00"/>
                </a:solidFill>
              </a:rPr>
              <a:t>tagja lehet helyi vagy nemzetiségi önkormányzat</a:t>
            </a:r>
            <a:r>
              <a:rPr lang="hu-HU" dirty="0" smtClean="0"/>
              <a:t>, </a:t>
            </a:r>
          </a:p>
          <a:p>
            <a:pPr lvl="0"/>
            <a:r>
              <a:rPr lang="hu-HU" dirty="0" smtClean="0"/>
              <a:t>új szociális szövetkezeti típusként nevesítésre került a </a:t>
            </a:r>
            <a:r>
              <a:rPr lang="hu-HU" dirty="0" smtClean="0">
                <a:solidFill>
                  <a:srgbClr val="FFFF00"/>
                </a:solidFill>
              </a:rPr>
              <a:t>foglalkoztatási szövetkezet</a:t>
            </a:r>
            <a:r>
              <a:rPr lang="hu-HU" dirty="0" smtClean="0"/>
              <a:t>,</a:t>
            </a:r>
          </a:p>
          <a:p>
            <a:pPr lvl="0"/>
            <a:r>
              <a:rPr lang="hu-HU" dirty="0" smtClean="0"/>
              <a:t>a szociális szövetkezetek megerősödéséig a legkisebb éves munkabér összeghatáráig </a:t>
            </a:r>
            <a:r>
              <a:rPr lang="hu-HU" dirty="0" smtClean="0">
                <a:solidFill>
                  <a:srgbClr val="FFFF00"/>
                </a:solidFill>
              </a:rPr>
              <a:t>a szövetkezeti munkáért természetben nyújtott támogatás mentes az SZJA alól</a:t>
            </a:r>
            <a:r>
              <a:rPr lang="hu-HU" dirty="0" smtClean="0"/>
              <a:t>,</a:t>
            </a:r>
          </a:p>
          <a:p>
            <a:pPr lvl="0"/>
            <a:r>
              <a:rPr lang="hu-HU" dirty="0" smtClean="0">
                <a:solidFill>
                  <a:srgbClr val="FFFF00"/>
                </a:solidFill>
              </a:rPr>
              <a:t>a természetben nyújtott támogatás nem számít jövedelemnek</a:t>
            </a:r>
            <a:r>
              <a:rPr lang="hu-HU" dirty="0" smtClean="0"/>
              <a:t>, így a szövetkezeti tag nem veszíti el az </a:t>
            </a:r>
            <a:r>
              <a:rPr lang="hu-HU" dirty="0" err="1" smtClean="0"/>
              <a:t>FHT-ra</a:t>
            </a:r>
            <a:r>
              <a:rPr lang="hu-HU" dirty="0" smtClean="0"/>
              <a:t> való jogosultságát,</a:t>
            </a:r>
          </a:p>
          <a:p>
            <a:pPr lvl="0"/>
            <a:r>
              <a:rPr lang="hu-HU" dirty="0" smtClean="0"/>
              <a:t>ha a közfoglalkoztatottak – kikerülve a közfoglalkoztatási programból – szociális szövetkezetet hoznak létre, akkor a </a:t>
            </a:r>
            <a:r>
              <a:rPr lang="hu-HU" dirty="0" smtClean="0">
                <a:solidFill>
                  <a:srgbClr val="FFFF00"/>
                </a:solidFill>
              </a:rPr>
              <a:t>közfoglalkoztatáshoz biztosított eszközök, ingatlanok térítésmentesen átadhatóak </a:t>
            </a:r>
            <a:r>
              <a:rPr lang="hu-HU" dirty="0" smtClean="0"/>
              <a:t>a szociális szövetkezet részére, stb.</a:t>
            </a:r>
          </a:p>
          <a:p>
            <a:pPr>
              <a:buNone/>
            </a:pPr>
            <a:endParaRPr lang="hu-HU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559824"/>
          </a:xfrm>
        </p:spPr>
        <p:txBody>
          <a:bodyPr>
            <a:normAutofit fontScale="90000"/>
          </a:bodyPr>
          <a:lstStyle/>
          <a:p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err="1" smtClean="0"/>
              <a:t>SzOSzöv</a:t>
            </a:r>
            <a:r>
              <a:rPr lang="hu-HU" sz="2200" dirty="0" smtClean="0"/>
              <a:t> j</a:t>
            </a:r>
            <a:r>
              <a:rPr lang="en-US" sz="2200" dirty="0" err="1" smtClean="0"/>
              <a:t>avaslatok</a:t>
            </a:r>
            <a:r>
              <a:rPr lang="en-US" sz="2200" dirty="0" smtClean="0"/>
              <a:t> </a:t>
            </a:r>
            <a:r>
              <a:rPr lang="en-US" sz="2200" dirty="0" err="1" smtClean="0"/>
              <a:t>és</a:t>
            </a:r>
            <a:r>
              <a:rPr lang="en-US" sz="2200" dirty="0" smtClean="0"/>
              <a:t> </a:t>
            </a:r>
            <a:r>
              <a:rPr lang="en-US" sz="2200" dirty="0" err="1" smtClean="0"/>
              <a:t>válaszok</a:t>
            </a:r>
            <a:r>
              <a:rPr lang="en-US" sz="2200" dirty="0" smtClean="0"/>
              <a:t> a 2009/2012. </a:t>
            </a:r>
            <a:r>
              <a:rPr lang="en-US" sz="2200" dirty="0" err="1" smtClean="0"/>
              <a:t>Kormányhatározat</a:t>
            </a:r>
            <a:r>
              <a:rPr lang="hu-HU" sz="2200" dirty="0" smtClean="0"/>
              <a:t>hoz</a:t>
            </a:r>
            <a:br>
              <a:rPr lang="hu-HU" sz="2200" dirty="0" smtClean="0"/>
            </a:br>
            <a:r>
              <a:rPr lang="hu-HU" sz="1400" b="1" u="sng" dirty="0" smtClean="0"/>
              <a:t>Hogyan biztosítható, hogy a szociális szövetkezetek hosszú távon is életképesek maradjanak</a:t>
            </a:r>
            <a:r>
              <a:rPr lang="hu-HU" sz="1400" b="1" u="sng" dirty="0" smtClean="0"/>
              <a:t>?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75051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hu-HU" dirty="0" smtClean="0"/>
              <a:t>1.) Törvényileg elő kellene írni, hogy </a:t>
            </a:r>
            <a:r>
              <a:rPr lang="hu-HU" dirty="0" smtClean="0">
                <a:solidFill>
                  <a:srgbClr val="FFFF00"/>
                </a:solidFill>
              </a:rPr>
              <a:t>minden szövetkezetnek tagjának kellene lennie a Országos Szövetkezeti Tanács tagszervezetének </a:t>
            </a:r>
            <a:r>
              <a:rPr lang="hu-HU" dirty="0" smtClean="0"/>
              <a:t>azért, hogy az OSZT hálózatszervezőként szervezni tudja a szövetkezetek beszerzési, értékesítési, termelés, önellátási tevékenységét. (Ezen belül a szociális szövetkezetek a </a:t>
            </a:r>
            <a:r>
              <a:rPr lang="hu-HU" dirty="0" err="1" smtClean="0"/>
              <a:t>SzOSZöv</a:t>
            </a:r>
            <a:r>
              <a:rPr lang="hu-HU" dirty="0" smtClean="0"/>
              <a:t> tagjai lehetnének). </a:t>
            </a: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2.) </a:t>
            </a:r>
            <a:r>
              <a:rPr lang="hu-HU" dirty="0" smtClean="0">
                <a:solidFill>
                  <a:srgbClr val="FFFF00"/>
                </a:solidFill>
              </a:rPr>
              <a:t>Az államnak létre kellene hoznia a Szövetkezeti Fejlesztési Ügynökséget (</a:t>
            </a:r>
            <a:r>
              <a:rPr lang="hu-HU" dirty="0" err="1" smtClean="0">
                <a:solidFill>
                  <a:srgbClr val="FFFF00"/>
                </a:solidFill>
              </a:rPr>
              <a:t>SzöFÜ</a:t>
            </a:r>
            <a:r>
              <a:rPr lang="hu-HU" dirty="0" smtClean="0"/>
              <a:t>), amelynek a résztvevői lehetnének:  Kormánymegbízott, </a:t>
            </a:r>
            <a:r>
              <a:rPr lang="hu-HU" dirty="0" err="1" smtClean="0"/>
              <a:t>SzOSzöv</a:t>
            </a:r>
            <a:r>
              <a:rPr lang="hu-HU" dirty="0" smtClean="0"/>
              <a:t>, Önkormányzat, Bank, Integrátor szervezet. Az államnak elő kellene írni a </a:t>
            </a:r>
            <a:r>
              <a:rPr lang="hu-HU" dirty="0" err="1" smtClean="0"/>
              <a:t>SzöFÜ</a:t>
            </a:r>
            <a:r>
              <a:rPr lang="hu-HU" dirty="0" smtClean="0"/>
              <a:t> számára feladatként (megrendelésként), hogy </a:t>
            </a:r>
            <a:r>
              <a:rPr lang="hu-HU" dirty="0" smtClean="0">
                <a:solidFill>
                  <a:srgbClr val="FFFF00"/>
                </a:solidFill>
              </a:rPr>
              <a:t>hálózatba szervezze </a:t>
            </a:r>
            <a:r>
              <a:rPr lang="hu-HU" dirty="0" smtClean="0"/>
              <a:t>a szociális szövetkezeteket, egyfajta  </a:t>
            </a:r>
            <a:r>
              <a:rPr lang="hu-HU" dirty="0" err="1" smtClean="0">
                <a:solidFill>
                  <a:srgbClr val="FFFF00"/>
                </a:solidFill>
              </a:rPr>
              <a:t>öko-szociális</a:t>
            </a:r>
            <a:r>
              <a:rPr lang="hu-HU" dirty="0" smtClean="0">
                <a:solidFill>
                  <a:srgbClr val="FFFF00"/>
                </a:solidFill>
              </a:rPr>
              <a:t> integrátorként </a:t>
            </a:r>
            <a:r>
              <a:rPr lang="hu-HU" dirty="0" smtClean="0"/>
              <a:t>szervezze a szövetkezetek beszerzési, értékesítési, termelési önellátási tevékenységét, </a:t>
            </a:r>
            <a:r>
              <a:rPr lang="hu-HU" dirty="0" smtClean="0">
                <a:solidFill>
                  <a:srgbClr val="FFFF00"/>
                </a:solidFill>
              </a:rPr>
              <a:t>szolgáltatásként</a:t>
            </a:r>
            <a:r>
              <a:rPr lang="hu-HU" dirty="0" smtClean="0"/>
              <a:t> nyújtsa a szociális szövetkeztek számára az egységes árú alap regisztrációt, elszámolási, könyvelési rendszert, a szociális szövetkezetek piaci értékesítési, marketing tevékenységét (belföldön és külföldön). Állítson fel </a:t>
            </a:r>
            <a:r>
              <a:rPr lang="hu-HU" dirty="0" smtClean="0">
                <a:solidFill>
                  <a:srgbClr val="FFFF00"/>
                </a:solidFill>
              </a:rPr>
              <a:t>elektronikus üzemszervezési, termeltetési, kereskedelmi rendszert</a:t>
            </a:r>
            <a:r>
              <a:rPr lang="hu-HU" dirty="0" smtClean="0"/>
              <a:t>, dolgozza ki egy </a:t>
            </a:r>
            <a:r>
              <a:rPr lang="hu-HU" dirty="0" smtClean="0">
                <a:solidFill>
                  <a:srgbClr val="FFFF00"/>
                </a:solidFill>
              </a:rPr>
              <a:t>szociális kedvezménykártya </a:t>
            </a:r>
            <a:r>
              <a:rPr lang="hu-HU" dirty="0" smtClean="0"/>
              <a:t>működési feltételeit</a:t>
            </a:r>
          </a:p>
        </p:txBody>
      </p:sp>
      <p:sp>
        <p:nvSpPr>
          <p:cNvPr id="4" name="Téglalap 3"/>
          <p:cNvSpPr/>
          <p:nvPr/>
        </p:nvSpPr>
        <p:spPr>
          <a:xfrm>
            <a:off x="539552" y="1556792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dirty="0" smtClean="0"/>
          </a:p>
          <a:p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559824"/>
          </a:xfrm>
        </p:spPr>
        <p:txBody>
          <a:bodyPr>
            <a:normAutofit fontScale="90000"/>
          </a:bodyPr>
          <a:lstStyle/>
          <a:p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err="1" smtClean="0"/>
              <a:t>SzOSzöv</a:t>
            </a:r>
            <a:r>
              <a:rPr lang="hu-HU" sz="2200" dirty="0" smtClean="0"/>
              <a:t> j</a:t>
            </a:r>
            <a:r>
              <a:rPr lang="en-US" sz="2200" dirty="0" err="1" smtClean="0"/>
              <a:t>avaslatok</a:t>
            </a:r>
            <a:r>
              <a:rPr lang="en-US" sz="2200" dirty="0" smtClean="0"/>
              <a:t> </a:t>
            </a:r>
            <a:r>
              <a:rPr lang="en-US" sz="2200" dirty="0" err="1" smtClean="0"/>
              <a:t>és</a:t>
            </a:r>
            <a:r>
              <a:rPr lang="en-US" sz="2200" dirty="0" smtClean="0"/>
              <a:t> </a:t>
            </a:r>
            <a:r>
              <a:rPr lang="en-US" sz="2200" dirty="0" err="1" smtClean="0"/>
              <a:t>válaszok</a:t>
            </a:r>
            <a:r>
              <a:rPr lang="en-US" sz="2200" dirty="0" smtClean="0"/>
              <a:t> a 2009/2012. </a:t>
            </a:r>
            <a:r>
              <a:rPr lang="en-US" sz="2200" dirty="0" err="1" smtClean="0"/>
              <a:t>Kormányhatározat</a:t>
            </a:r>
            <a:r>
              <a:rPr lang="hu-HU" sz="2200" dirty="0" smtClean="0"/>
              <a:t>hoz</a:t>
            </a:r>
            <a:br>
              <a:rPr lang="hu-HU" sz="2200" dirty="0" smtClean="0"/>
            </a:br>
            <a:r>
              <a:rPr lang="hu-HU" sz="1400" b="1" u="sng" dirty="0" smtClean="0"/>
              <a:t>Hogyan biztosítható, hogy a szociális szövetkezetek hosszú távon is életképesek maradjanak</a:t>
            </a:r>
            <a:r>
              <a:rPr lang="hu-HU" sz="1400" b="1" u="sng" dirty="0" smtClean="0"/>
              <a:t>?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5252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u-HU" dirty="0" smtClean="0"/>
              <a:t>3.) Az </a:t>
            </a:r>
            <a:r>
              <a:rPr lang="hu-HU" dirty="0" smtClean="0">
                <a:solidFill>
                  <a:srgbClr val="FFFF00"/>
                </a:solidFill>
              </a:rPr>
              <a:t>OFA Kooperáció keretében </a:t>
            </a:r>
            <a:r>
              <a:rPr lang="hu-HU" dirty="0" smtClean="0"/>
              <a:t>a már meglevő szervezeti és emberi forrásból biztosítani lehet a </a:t>
            </a:r>
            <a:r>
              <a:rPr lang="hu-HU" dirty="0" err="1" smtClean="0">
                <a:solidFill>
                  <a:srgbClr val="FFFF00"/>
                </a:solidFill>
              </a:rPr>
              <a:t>SzOSzöv</a:t>
            </a:r>
            <a:r>
              <a:rPr lang="hu-HU" dirty="0" smtClean="0">
                <a:solidFill>
                  <a:srgbClr val="FFFF00"/>
                </a:solidFill>
              </a:rPr>
              <a:t> számára </a:t>
            </a:r>
            <a:r>
              <a:rPr lang="hu-HU" dirty="0" smtClean="0"/>
              <a:t>a hálózatépítő, fejlesztő, képző, beszerzési, értékesítési, önellátási tevékenységet generáló és szolgáltató szerepéhez a </a:t>
            </a:r>
            <a:r>
              <a:rPr lang="hu-HU" dirty="0" smtClean="0">
                <a:solidFill>
                  <a:srgbClr val="FFFF00"/>
                </a:solidFill>
              </a:rPr>
              <a:t>forrásokat</a:t>
            </a:r>
            <a:r>
              <a:rPr lang="hu-HU" dirty="0" smtClean="0"/>
              <a:t>. E szervezeti rendszert a szövetkezeti törvényben rögzíteni </a:t>
            </a:r>
            <a:r>
              <a:rPr lang="hu-HU" dirty="0" smtClean="0"/>
              <a:t>kellene.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4.) A </a:t>
            </a:r>
            <a:r>
              <a:rPr lang="hu-HU" dirty="0" smtClean="0">
                <a:solidFill>
                  <a:srgbClr val="FFFF00"/>
                </a:solidFill>
              </a:rPr>
              <a:t>TÁMOP 2.4.3</a:t>
            </a:r>
            <a:r>
              <a:rPr lang="hu-HU" dirty="0" smtClean="0"/>
              <a:t>. pályázat kiírásában szerepelnie kellene annak, hogy </a:t>
            </a:r>
            <a:r>
              <a:rPr lang="hu-HU" dirty="0" smtClean="0">
                <a:solidFill>
                  <a:srgbClr val="FFFF00"/>
                </a:solidFill>
              </a:rPr>
              <a:t>a </a:t>
            </a:r>
            <a:r>
              <a:rPr lang="hu-HU" dirty="0" err="1" smtClean="0">
                <a:solidFill>
                  <a:srgbClr val="FFFF00"/>
                </a:solidFill>
              </a:rPr>
              <a:t>SzOSzöv</a:t>
            </a:r>
            <a:r>
              <a:rPr lang="hu-HU" dirty="0" smtClean="0">
                <a:solidFill>
                  <a:srgbClr val="FFFF00"/>
                </a:solidFill>
              </a:rPr>
              <a:t> hálózatfejlesztő, beszerzési és értékesítési szolgáltató </a:t>
            </a:r>
            <a:r>
              <a:rPr lang="hu-HU" dirty="0" smtClean="0"/>
              <a:t>tevékenységébe be kellene kapcsolódnia a szociális szövetkezeteknek és erre a pályázat megírásánál forrásokat kellene elkülöníteniük a pályázó szociális szövetkezeteknek.  </a:t>
            </a:r>
          </a:p>
          <a:p>
            <a:pPr>
              <a:buNone/>
            </a:pPr>
            <a:endParaRPr lang="hu-HU" dirty="0" smtClean="0"/>
          </a:p>
        </p:txBody>
      </p:sp>
      <p:sp>
        <p:nvSpPr>
          <p:cNvPr id="4" name="Téglalap 3"/>
          <p:cNvSpPr/>
          <p:nvPr/>
        </p:nvSpPr>
        <p:spPr>
          <a:xfrm>
            <a:off x="539552" y="1556792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dirty="0" smtClean="0"/>
          </a:p>
          <a:p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559824"/>
          </a:xfrm>
        </p:spPr>
        <p:txBody>
          <a:bodyPr>
            <a:normAutofit fontScale="90000"/>
          </a:bodyPr>
          <a:lstStyle/>
          <a:p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err="1" smtClean="0"/>
              <a:t>SzOSzöv</a:t>
            </a:r>
            <a:r>
              <a:rPr lang="hu-HU" sz="2200" dirty="0" smtClean="0"/>
              <a:t> j</a:t>
            </a:r>
            <a:r>
              <a:rPr lang="en-US" sz="2200" dirty="0" err="1" smtClean="0"/>
              <a:t>avaslatok</a:t>
            </a:r>
            <a:r>
              <a:rPr lang="en-US" sz="2200" dirty="0" smtClean="0"/>
              <a:t> </a:t>
            </a:r>
            <a:r>
              <a:rPr lang="en-US" sz="2200" dirty="0" err="1" smtClean="0"/>
              <a:t>és</a:t>
            </a:r>
            <a:r>
              <a:rPr lang="en-US" sz="2200" dirty="0" smtClean="0"/>
              <a:t> </a:t>
            </a:r>
            <a:r>
              <a:rPr lang="en-US" sz="2200" dirty="0" err="1" smtClean="0"/>
              <a:t>válaszok</a:t>
            </a:r>
            <a:r>
              <a:rPr lang="en-US" sz="2200" dirty="0" smtClean="0"/>
              <a:t> a 2009/2012. </a:t>
            </a:r>
            <a:r>
              <a:rPr lang="en-US" sz="2200" dirty="0" err="1" smtClean="0"/>
              <a:t>Kormányhatározat</a:t>
            </a:r>
            <a:r>
              <a:rPr lang="hu-HU" sz="2200" dirty="0" smtClean="0"/>
              <a:t>hoz</a:t>
            </a:r>
            <a:br>
              <a:rPr lang="hu-HU" sz="2200" dirty="0" smtClean="0"/>
            </a:br>
            <a:r>
              <a:rPr lang="hu-HU" sz="1400" b="1" u="sng" dirty="0" smtClean="0"/>
              <a:t>Hogyan biztosítható, hogy a szociális szövetkezetek hosszú távon is életképesek maradjanak</a:t>
            </a:r>
            <a:r>
              <a:rPr lang="hu-HU" sz="1400" b="1" u="sng" dirty="0" smtClean="0"/>
              <a:t>?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5252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u-HU" dirty="0" smtClean="0"/>
              <a:t>5.)  A szociális szövetkezetekre irányadó speciális törvényi szabályozási területek, amire szükség lenne:</a:t>
            </a:r>
          </a:p>
          <a:p>
            <a:pPr>
              <a:buNone/>
            </a:pPr>
            <a:r>
              <a:rPr lang="hu-HU" dirty="0" smtClean="0"/>
              <a:t>- </a:t>
            </a:r>
            <a:r>
              <a:rPr lang="hu-HU" dirty="0" smtClean="0"/>
              <a:t>fogalom,- alanyi kör- a nyereség felosztás módja és mértéke a szövetkezet adózás utáni eredményének felosztása</a:t>
            </a:r>
            <a:r>
              <a:rPr lang="hu-HU" dirty="0" smtClean="0"/>
              <a:t>,</a:t>
            </a:r>
          </a:p>
          <a:p>
            <a:pPr>
              <a:buNone/>
            </a:pPr>
            <a:r>
              <a:rPr lang="hu-HU" dirty="0" smtClean="0"/>
              <a:t>-  a tag és a szövetkezet gazdasági együttműködésének tartalma,</a:t>
            </a:r>
          </a:p>
          <a:p>
            <a:pPr>
              <a:buFontTx/>
              <a:buChar char="-"/>
            </a:pPr>
            <a:r>
              <a:rPr lang="hu-HU" dirty="0" smtClean="0"/>
              <a:t>a szövetkezet gazdasági tevékenysége, a fő tevékenység megjelölése,</a:t>
            </a:r>
          </a:p>
          <a:p>
            <a:pPr>
              <a:buFontTx/>
              <a:buChar char="-"/>
            </a:pPr>
            <a:r>
              <a:rPr lang="hu-HU" dirty="0" smtClean="0"/>
              <a:t>a részjegy jogi természete</a:t>
            </a:r>
          </a:p>
          <a:p>
            <a:pPr>
              <a:buFontTx/>
              <a:buChar char="-"/>
            </a:pPr>
            <a:r>
              <a:rPr lang="hu-HU" dirty="0" smtClean="0"/>
              <a:t>a szövetkezet szervezeti változásai- az átalakulás közös szabályai,</a:t>
            </a:r>
          </a:p>
          <a:p>
            <a:pPr>
              <a:buFontTx/>
              <a:buChar char="-"/>
            </a:pPr>
            <a:r>
              <a:rPr lang="hu-HU" dirty="0" smtClean="0"/>
              <a:t>a szövetkezetek egyesülése,- a szövetkezetek szétválása,</a:t>
            </a:r>
          </a:p>
          <a:p>
            <a:pPr>
              <a:buNone/>
            </a:pPr>
            <a:r>
              <a:rPr lang="hu-HU" dirty="0" smtClean="0"/>
              <a:t>- a szövetkezet gazdasági társasággá való átalakulása</a:t>
            </a:r>
          </a:p>
          <a:p>
            <a:pPr>
              <a:buNone/>
            </a:pPr>
            <a:endParaRPr lang="hu-HU" dirty="0" smtClean="0"/>
          </a:p>
        </p:txBody>
      </p:sp>
      <p:sp>
        <p:nvSpPr>
          <p:cNvPr id="4" name="Téglalap 3"/>
          <p:cNvSpPr/>
          <p:nvPr/>
        </p:nvSpPr>
        <p:spPr>
          <a:xfrm>
            <a:off x="539552" y="1556792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dirty="0" smtClean="0"/>
          </a:p>
          <a:p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559824"/>
          </a:xfrm>
        </p:spPr>
        <p:txBody>
          <a:bodyPr>
            <a:normAutofit fontScale="90000"/>
          </a:bodyPr>
          <a:lstStyle/>
          <a:p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smtClean="0"/>
              <a:t/>
            </a:r>
            <a:br>
              <a:rPr lang="hu-HU" sz="2200" dirty="0" smtClean="0"/>
            </a:br>
            <a:r>
              <a:rPr lang="hu-HU" sz="2200" dirty="0" err="1" smtClean="0"/>
              <a:t>SzOSzöv</a:t>
            </a:r>
            <a:r>
              <a:rPr lang="hu-HU" sz="2200" dirty="0" smtClean="0"/>
              <a:t> j</a:t>
            </a:r>
            <a:r>
              <a:rPr lang="en-US" sz="2200" dirty="0" err="1" smtClean="0"/>
              <a:t>avaslatok</a:t>
            </a:r>
            <a:r>
              <a:rPr lang="en-US" sz="2200" dirty="0" smtClean="0"/>
              <a:t> </a:t>
            </a:r>
            <a:r>
              <a:rPr lang="en-US" sz="2200" dirty="0" err="1" smtClean="0"/>
              <a:t>és</a:t>
            </a:r>
            <a:r>
              <a:rPr lang="en-US" sz="2200" dirty="0" smtClean="0"/>
              <a:t> </a:t>
            </a:r>
            <a:r>
              <a:rPr lang="en-US" sz="2200" dirty="0" err="1" smtClean="0"/>
              <a:t>válaszok</a:t>
            </a:r>
            <a:r>
              <a:rPr lang="en-US" sz="2200" dirty="0" smtClean="0"/>
              <a:t> a 2009/2012. </a:t>
            </a:r>
            <a:r>
              <a:rPr lang="en-US" sz="2200" dirty="0" err="1" smtClean="0"/>
              <a:t>Kormányhatározat</a:t>
            </a:r>
            <a:r>
              <a:rPr lang="hu-HU" sz="2200" dirty="0" smtClean="0"/>
              <a:t>hoz</a:t>
            </a:r>
            <a:br>
              <a:rPr lang="hu-HU" sz="2200" dirty="0" smtClean="0"/>
            </a:br>
            <a:r>
              <a:rPr lang="hu-HU" sz="1400" b="1" u="sng" dirty="0" smtClean="0"/>
              <a:t>Hogyan biztosítható, hogy a szociális szövetkezetek hosszú távon is életképesek maradjanak</a:t>
            </a:r>
            <a:r>
              <a:rPr lang="hu-HU" sz="1400" b="1" u="sng" dirty="0" smtClean="0"/>
              <a:t>?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5252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hu-HU" dirty="0" smtClean="0"/>
              <a:t>6.) Javasoljuk, hogy nonprofit jellegű értékesítés / rövid ellátási lánc (pl. tájboltok, gazdaboltok, gazdapolcok, dobozrendszerek) útján értékesített, kistermelők által előállított minőségi kézműves élelmiszerek és kézműves termékek esetén az 5 millió forintos bevételi értékhatárt elérő, ezáltal alanyi adómentes státuszukat elvesztő, tehát </a:t>
            </a:r>
            <a:r>
              <a:rPr lang="hu-HU" dirty="0" err="1" smtClean="0"/>
              <a:t>ÁFA-körbe</a:t>
            </a:r>
            <a:r>
              <a:rPr lang="hu-HU" dirty="0" smtClean="0"/>
              <a:t> kerülő adóalanyok, illetve az ilyen termékek árusítását vállaló egyéb adóalanyok is választhassák, az általános forgalmi adóról szóló 2007. évi CXXVII. törvény második rész XVI. Fejezet 1. alfejezetében taglalt, a Viszonteladóra vonatkozó különös szabályok alkalmazását. Tehát </a:t>
            </a:r>
            <a:r>
              <a:rPr lang="hu-HU" dirty="0" smtClean="0">
                <a:solidFill>
                  <a:srgbClr val="FFFF00"/>
                </a:solidFill>
              </a:rPr>
              <a:t>az ÁFA alanyi mentes kistermelőktől és kézművesektől értékesítésre átvett áruk esetében értékesítéskor az általuk alkalmazott árrés után számolják és fizessék meg az </a:t>
            </a:r>
            <a:r>
              <a:rPr lang="hu-HU" dirty="0" err="1" smtClean="0">
                <a:solidFill>
                  <a:srgbClr val="FFFF00"/>
                </a:solidFill>
              </a:rPr>
              <a:t>ÁFA-t</a:t>
            </a:r>
            <a:r>
              <a:rPr lang="hu-HU" dirty="0" smtClean="0"/>
              <a:t>. Javasoljuk, hogy </a:t>
            </a:r>
            <a:r>
              <a:rPr lang="hu-HU" dirty="0" smtClean="0">
                <a:solidFill>
                  <a:srgbClr val="FFFF00"/>
                </a:solidFill>
              </a:rPr>
              <a:t>a szociális szövetkezeti keretben közös értékesítésre szövetkezett kistermelők 5 millió Ft-os ÁFA küszöbe adódjon össze,</a:t>
            </a:r>
            <a:r>
              <a:rPr lang="hu-HU" dirty="0" smtClean="0"/>
              <a:t> és lehessen alanyi adómentes az egész szövetkezet az általa forgalmazott saját kistermelői áruira vonatkozóan, ahány kistermelő tagja van, annyiszor 5 millió forint bevételi határig. Továbbá javasoljuk az őstermelő, kistermelő, kézműves, és az általuk közös értékesítésre létrehozott szociális szövetkezet - végfogyasztó közötti piaci értékesítés során a </a:t>
            </a:r>
            <a:r>
              <a:rPr lang="hu-HU" dirty="0" smtClean="0">
                <a:solidFill>
                  <a:srgbClr val="FFFF00"/>
                </a:solidFill>
              </a:rPr>
              <a:t>számlaadási/nyugtaadási kötelezettség eltörlésének lehetőségét megvizsgálni</a:t>
            </a:r>
            <a:r>
              <a:rPr lang="hu-HU" dirty="0" smtClean="0"/>
              <a:t>.</a:t>
            </a:r>
          </a:p>
          <a:p>
            <a:pPr>
              <a:buNone/>
            </a:pPr>
            <a:endParaRPr lang="hu-HU" dirty="0" smtClean="0"/>
          </a:p>
        </p:txBody>
      </p:sp>
      <p:sp>
        <p:nvSpPr>
          <p:cNvPr id="4" name="Téglalap 3"/>
          <p:cNvSpPr/>
          <p:nvPr/>
        </p:nvSpPr>
        <p:spPr>
          <a:xfrm>
            <a:off x="539552" y="1556792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dirty="0" smtClean="0"/>
          </a:p>
          <a:p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/>
              <a:t>2009/2012. Kormányhatározat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5111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u-HU" dirty="0" smtClean="0"/>
              <a:t>A Kormány célja, hogy az új típusú szociális szövetkezetekben hosszú távon ne a jelenlegi munkaviszony, vállalkozási jogviszony, vagy megbízási jogviszony, hanem </a:t>
            </a:r>
            <a:r>
              <a:rPr lang="hu-HU" dirty="0" smtClean="0">
                <a:solidFill>
                  <a:srgbClr val="FFFF00"/>
                </a:solidFill>
              </a:rPr>
              <a:t>egy </a:t>
            </a:r>
            <a:r>
              <a:rPr lang="hu-HU" dirty="0" err="1" smtClean="0">
                <a:solidFill>
                  <a:srgbClr val="FFFF00"/>
                </a:solidFill>
              </a:rPr>
              <a:t>sui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hu-HU" dirty="0" smtClean="0">
                <a:solidFill>
                  <a:srgbClr val="FFFF00"/>
                </a:solidFill>
              </a:rPr>
              <a:t>generis </a:t>
            </a:r>
            <a:r>
              <a:rPr lang="hu-HU" dirty="0" smtClean="0">
                <a:solidFill>
                  <a:srgbClr val="FFFF00"/>
                </a:solidFill>
              </a:rPr>
              <a:t>(munkavégzés tagsági jogviszony alapján)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hu-HU" dirty="0" smtClean="0"/>
              <a:t>jogviszony keretében történjen a tagok munkavégzése. A tagok az alapszabályban meghatározott módon önként vállalt mértékű közreműködéssel a vállalt részvétellel arányos juttatás ellenében vegyenek részt a szövetkezet termelésében.</a:t>
            </a:r>
          </a:p>
          <a:p>
            <a:pPr>
              <a:buNone/>
            </a:pPr>
            <a:endParaRPr lang="hu-H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/>
              <a:t>2009/2012. Kormányhatározat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51115"/>
          </a:xfrm>
        </p:spPr>
        <p:txBody>
          <a:bodyPr>
            <a:normAutofit/>
          </a:bodyPr>
          <a:lstStyle/>
          <a:p>
            <a:r>
              <a:rPr lang="hu-HU" i="1" dirty="0" smtClean="0"/>
              <a:t>A Kormány által elérendő cél, hogy a szociális szövetkezetek jelentős mértékben tudjanak a jelenleg munka nélkül élők, valamint az önmagukért tenni akarók számára </a:t>
            </a:r>
            <a:r>
              <a:rPr lang="hu-HU" b="1" i="1" dirty="0" smtClean="0">
                <a:solidFill>
                  <a:srgbClr val="FFFF00"/>
                </a:solidFill>
              </a:rPr>
              <a:t>elsőként önellátást</a:t>
            </a:r>
            <a:r>
              <a:rPr lang="hu-HU" i="1" dirty="0" smtClean="0"/>
              <a:t>, majd később a szociális szövetkezetek fenntarthatósága által </a:t>
            </a:r>
            <a:r>
              <a:rPr lang="hu-HU" b="1" i="1" dirty="0" smtClean="0">
                <a:solidFill>
                  <a:srgbClr val="FFFF00"/>
                </a:solidFill>
              </a:rPr>
              <a:t>biztos megélhetést</a:t>
            </a:r>
            <a:r>
              <a:rPr lang="hu-HU" i="1" dirty="0" smtClean="0">
                <a:solidFill>
                  <a:srgbClr val="FFFF00"/>
                </a:solidFill>
              </a:rPr>
              <a:t> </a:t>
            </a:r>
            <a:r>
              <a:rPr lang="hu-HU" i="1" dirty="0" smtClean="0"/>
              <a:t>és </a:t>
            </a:r>
            <a:r>
              <a:rPr lang="hu-HU" b="1" i="1" dirty="0" smtClean="0">
                <a:solidFill>
                  <a:srgbClr val="FFFF00"/>
                </a:solidFill>
              </a:rPr>
              <a:t>biztosítási</a:t>
            </a:r>
            <a:r>
              <a:rPr lang="hu-HU" b="1" i="1" dirty="0" smtClean="0"/>
              <a:t> </a:t>
            </a:r>
            <a:r>
              <a:rPr lang="hu-HU" i="1" dirty="0" smtClean="0"/>
              <a:t>(egészség- és nyugdíjbiztosítási) </a:t>
            </a:r>
            <a:r>
              <a:rPr lang="hu-HU" b="1" i="1" dirty="0" smtClean="0">
                <a:solidFill>
                  <a:srgbClr val="FFFF00"/>
                </a:solidFill>
              </a:rPr>
              <a:t>jogviszonyt</a:t>
            </a:r>
            <a:r>
              <a:rPr lang="hu-HU" i="1" dirty="0" smtClean="0">
                <a:solidFill>
                  <a:srgbClr val="FFFF00"/>
                </a:solidFill>
              </a:rPr>
              <a:t> </a:t>
            </a:r>
            <a:r>
              <a:rPr lang="hu-HU" i="1" dirty="0" smtClean="0"/>
              <a:t>garantálni.</a:t>
            </a:r>
            <a:endParaRPr lang="hu-HU" dirty="0" smtClean="0"/>
          </a:p>
          <a:p>
            <a:pPr>
              <a:buNone/>
            </a:pPr>
            <a:endParaRPr lang="hu-HU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/>
              <a:t>2009/2012. Kormányhatározat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51115"/>
          </a:xfrm>
        </p:spPr>
        <p:txBody>
          <a:bodyPr>
            <a:normAutofit/>
          </a:bodyPr>
          <a:lstStyle/>
          <a:p>
            <a:r>
              <a:rPr lang="hu-HU" dirty="0" smtClean="0"/>
              <a:t>A szabályozás előkészítésébe be kell vonni a KIM-et, az </a:t>
            </a:r>
            <a:r>
              <a:rPr lang="hu-HU" dirty="0" err="1" smtClean="0"/>
              <a:t>NGM-et</a:t>
            </a:r>
            <a:r>
              <a:rPr lang="hu-HU" dirty="0" smtClean="0"/>
              <a:t>, az </a:t>
            </a:r>
            <a:r>
              <a:rPr lang="hu-HU" dirty="0" err="1" smtClean="0"/>
              <a:t>EMMI-t</a:t>
            </a:r>
            <a:r>
              <a:rPr lang="hu-HU" dirty="0" smtClean="0"/>
              <a:t>, a </a:t>
            </a:r>
            <a:r>
              <a:rPr lang="hu-HU" dirty="0" err="1" smtClean="0"/>
              <a:t>VM-t</a:t>
            </a:r>
            <a:r>
              <a:rPr lang="hu-HU" dirty="0" smtClean="0"/>
              <a:t>, és az </a:t>
            </a:r>
            <a:r>
              <a:rPr lang="hu-HU" dirty="0" err="1" smtClean="0"/>
              <a:t>NFÜ-t</a:t>
            </a:r>
            <a:r>
              <a:rPr lang="hu-HU" dirty="0" smtClean="0"/>
              <a:t> valamint az Országos Roma Önkormányzatot és a Szociális Szövetkezetek Országos Szövetségét is.</a:t>
            </a:r>
          </a:p>
          <a:p>
            <a:pPr>
              <a:buNone/>
            </a:pPr>
            <a:endParaRPr lang="hu-H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/>
              <a:t>BM előterjesztés, 2012</a:t>
            </a:r>
            <a:r>
              <a:rPr lang="hu-HU" sz="3600" b="1" dirty="0" smtClean="0"/>
              <a:t>.</a:t>
            </a:r>
            <a:r>
              <a:rPr lang="hu-HU" sz="3600" b="1" dirty="0" smtClean="0"/>
              <a:t> december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51115"/>
          </a:xfrm>
        </p:spPr>
        <p:txBody>
          <a:bodyPr>
            <a:normAutofit fontScale="77500" lnSpcReduction="20000"/>
          </a:bodyPr>
          <a:lstStyle/>
          <a:p>
            <a:r>
              <a:rPr lang="hu-HU" dirty="0" smtClean="0">
                <a:solidFill>
                  <a:srgbClr val="FFFF00"/>
                </a:solidFill>
              </a:rPr>
              <a:t>A kistérségi startmunka </a:t>
            </a:r>
            <a:r>
              <a:rPr lang="hu-HU" dirty="0" smtClean="0"/>
              <a:t>mintaprogramok mezőgazdasági projektjeinek alapján létrejövő, </a:t>
            </a:r>
            <a:r>
              <a:rPr lang="hu-HU" dirty="0" smtClean="0">
                <a:solidFill>
                  <a:srgbClr val="FFFF00"/>
                </a:solidFill>
              </a:rPr>
              <a:t>mezőgazdasági termelő tevékenységet végző leendő szociális </a:t>
            </a:r>
            <a:r>
              <a:rPr lang="hu-HU" dirty="0" smtClean="0">
                <a:solidFill>
                  <a:srgbClr val="FFFF00"/>
                </a:solidFill>
              </a:rPr>
              <a:t>szövetkezetek </a:t>
            </a:r>
            <a:r>
              <a:rPr lang="hu-HU" dirty="0" smtClean="0"/>
              <a:t>…</a:t>
            </a:r>
            <a:endParaRPr lang="hu-HU" dirty="0" smtClean="0"/>
          </a:p>
          <a:p>
            <a:r>
              <a:rPr lang="hu-HU" dirty="0" smtClean="0"/>
              <a:t>A szövetkezeti törvényben </a:t>
            </a:r>
            <a:r>
              <a:rPr lang="hu-HU" dirty="0" smtClean="0"/>
              <a:t>a </a:t>
            </a:r>
            <a:r>
              <a:rPr lang="hu-HU" dirty="0" smtClean="0"/>
              <a:t>munkavégzésre irányuló </a:t>
            </a:r>
            <a:r>
              <a:rPr lang="hu-HU" dirty="0" err="1" smtClean="0">
                <a:solidFill>
                  <a:srgbClr val="FFFF00"/>
                </a:solidFill>
              </a:rPr>
              <a:t>sui</a:t>
            </a:r>
            <a:r>
              <a:rPr lang="hu-HU" dirty="0" smtClean="0">
                <a:solidFill>
                  <a:srgbClr val="FFFF00"/>
                </a:solidFill>
              </a:rPr>
              <a:t> generis </a:t>
            </a:r>
            <a:r>
              <a:rPr lang="hu-HU" dirty="0" smtClean="0">
                <a:solidFill>
                  <a:srgbClr val="FFFF00"/>
                </a:solidFill>
              </a:rPr>
              <a:t>jogviszony szabályozása</a:t>
            </a:r>
          </a:p>
          <a:p>
            <a:r>
              <a:rPr lang="hu-HU" dirty="0" smtClean="0"/>
              <a:t>eltérő </a:t>
            </a:r>
            <a:r>
              <a:rPr lang="hu-HU" dirty="0" smtClean="0"/>
              <a:t>szabályok alkotása </a:t>
            </a:r>
            <a:r>
              <a:rPr lang="hu-HU" dirty="0" smtClean="0"/>
              <a:t>a tagok vagyoni hozzájárulására, hiszen a </a:t>
            </a:r>
            <a:r>
              <a:rPr lang="hu-HU" dirty="0" smtClean="0">
                <a:solidFill>
                  <a:srgbClr val="FFFF00"/>
                </a:solidFill>
              </a:rPr>
              <a:t>közfoglalkoztatásból</a:t>
            </a:r>
            <a:r>
              <a:rPr lang="hu-HU" dirty="0" smtClean="0"/>
              <a:t> kikerülőknek és a munkából kirekedteknek nincs lehetőségük pénzbeli vagy nem pénzbeli hozzájárulás </a:t>
            </a:r>
            <a:r>
              <a:rPr lang="hu-HU" dirty="0" smtClean="0"/>
              <a:t>teljesítésére – </a:t>
            </a:r>
            <a:r>
              <a:rPr lang="hu-HU" dirty="0" smtClean="0">
                <a:solidFill>
                  <a:srgbClr val="FFFF00"/>
                </a:solidFill>
              </a:rPr>
              <a:t>részjegy vásárlására</a:t>
            </a:r>
          </a:p>
          <a:p>
            <a:r>
              <a:rPr lang="hu-HU" dirty="0" smtClean="0"/>
              <a:t>az </a:t>
            </a:r>
            <a:r>
              <a:rPr lang="hu-HU" dirty="0" smtClean="0">
                <a:solidFill>
                  <a:srgbClr val="FFFF00"/>
                </a:solidFill>
              </a:rPr>
              <a:t>önkormányzat</a:t>
            </a:r>
            <a:r>
              <a:rPr lang="hu-HU" dirty="0" smtClean="0"/>
              <a:t> (a közfoglalkoztatáshoz biztosított eszközök, ingatlanok </a:t>
            </a:r>
            <a:r>
              <a:rPr lang="hu-HU" dirty="0" smtClean="0"/>
              <a:t>térítésmentes </a:t>
            </a:r>
            <a:r>
              <a:rPr lang="hu-HU" dirty="0" smtClean="0"/>
              <a:t>átadásával) a szociális szövetkezet befektetői </a:t>
            </a:r>
            <a:r>
              <a:rPr lang="hu-HU" dirty="0" smtClean="0"/>
              <a:t>tagjának az eredményből </a:t>
            </a:r>
            <a:r>
              <a:rPr lang="hu-HU" dirty="0" smtClean="0">
                <a:solidFill>
                  <a:srgbClr val="FFFF00"/>
                </a:solidFill>
              </a:rPr>
              <a:t>részesedés szabályozása</a:t>
            </a:r>
            <a:endParaRPr lang="hu-HU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/>
              <a:t>BM előterjesztés, 2012</a:t>
            </a:r>
            <a:r>
              <a:rPr lang="hu-HU" sz="3600" b="1" dirty="0" smtClean="0"/>
              <a:t>.</a:t>
            </a:r>
            <a:r>
              <a:rPr lang="hu-HU" sz="3600" b="1" dirty="0" smtClean="0"/>
              <a:t> december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51115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hu-HU" dirty="0" smtClean="0"/>
              <a:t>Hogyan tudják igénybe venni az új típusú szociális szövetkezetek az elérhető </a:t>
            </a:r>
            <a:r>
              <a:rPr lang="hu-HU" dirty="0" smtClean="0">
                <a:solidFill>
                  <a:srgbClr val="FFFF00"/>
                </a:solidFill>
              </a:rPr>
              <a:t>EU-s források</a:t>
            </a:r>
            <a:r>
              <a:rPr lang="hu-HU" dirty="0" smtClean="0"/>
              <a:t>at?</a:t>
            </a:r>
          </a:p>
          <a:p>
            <a:pPr lvl="0"/>
            <a:r>
              <a:rPr lang="hu-HU" dirty="0" smtClean="0"/>
              <a:t>A </a:t>
            </a:r>
            <a:r>
              <a:rPr lang="hu-HU" dirty="0" smtClean="0">
                <a:solidFill>
                  <a:srgbClr val="FFFF00"/>
                </a:solidFill>
              </a:rPr>
              <a:t>de </a:t>
            </a:r>
            <a:r>
              <a:rPr lang="hu-HU" dirty="0" err="1" smtClean="0">
                <a:solidFill>
                  <a:srgbClr val="FFFF00"/>
                </a:solidFill>
              </a:rPr>
              <a:t>minimis</a:t>
            </a:r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hu-HU" dirty="0" smtClean="0"/>
              <a:t>támogatási összegeken </a:t>
            </a:r>
            <a:r>
              <a:rPr lang="hu-HU" dirty="0" smtClean="0">
                <a:solidFill>
                  <a:srgbClr val="FFFF00"/>
                </a:solidFill>
              </a:rPr>
              <a:t>felül</a:t>
            </a:r>
            <a:r>
              <a:rPr lang="hu-HU" dirty="0" smtClean="0"/>
              <a:t> </a:t>
            </a:r>
            <a:r>
              <a:rPr lang="hu-HU" dirty="0" smtClean="0">
                <a:solidFill>
                  <a:srgbClr val="FFFF00"/>
                </a:solidFill>
              </a:rPr>
              <a:t>milyen támogatás</a:t>
            </a:r>
            <a:r>
              <a:rPr lang="hu-HU" dirty="0" smtClean="0"/>
              <a:t>t lehet nyújtani számukra (esetlegesen lehet-e rájuk alkalmazni a csoportmentességi rendeletet</a:t>
            </a:r>
            <a:r>
              <a:rPr lang="hu-HU" dirty="0" smtClean="0"/>
              <a:t>)?</a:t>
            </a:r>
          </a:p>
          <a:p>
            <a:pPr lvl="0"/>
            <a:r>
              <a:rPr lang="hu-HU" dirty="0" smtClean="0"/>
              <a:t>Amennyiben a tagok a megtermelt </a:t>
            </a:r>
            <a:r>
              <a:rPr lang="hu-HU" dirty="0" smtClean="0">
                <a:solidFill>
                  <a:srgbClr val="FFFF00"/>
                </a:solidFill>
              </a:rPr>
              <a:t>termény</a:t>
            </a:r>
            <a:r>
              <a:rPr lang="hu-HU" dirty="0" smtClean="0"/>
              <a:t> meghatározott hányadát kapják meg munkájuk ellenértékeként, akkor </a:t>
            </a:r>
            <a:r>
              <a:rPr lang="hu-HU" dirty="0" smtClean="0">
                <a:solidFill>
                  <a:srgbClr val="FFFF00"/>
                </a:solidFill>
              </a:rPr>
              <a:t>hogyan tudják megfizetni a közterheket</a:t>
            </a:r>
            <a:r>
              <a:rPr lang="hu-HU" dirty="0" smtClean="0"/>
              <a:t>?</a:t>
            </a:r>
          </a:p>
          <a:p>
            <a:pPr lvl="0"/>
            <a:r>
              <a:rPr lang="hu-HU" dirty="0" smtClean="0">
                <a:solidFill>
                  <a:srgbClr val="FFFF00"/>
                </a:solidFill>
              </a:rPr>
              <a:t>Tagok felvétele, tagsági  jogviszony megszűnésének szabályai </a:t>
            </a:r>
            <a:r>
              <a:rPr lang="hu-HU" dirty="0" smtClean="0"/>
              <a:t>hogyan alakuljanak? </a:t>
            </a:r>
            <a:endParaRPr lang="hu-HU" dirty="0" smtClean="0"/>
          </a:p>
          <a:p>
            <a:pPr lvl="0"/>
            <a:r>
              <a:rPr lang="hu-HU" dirty="0" smtClean="0"/>
              <a:t>Hogyan biztosítható, hogy az új típusú szociális szövetkezetek </a:t>
            </a:r>
            <a:r>
              <a:rPr lang="hu-HU" dirty="0" smtClean="0">
                <a:solidFill>
                  <a:srgbClr val="FFFF00"/>
                </a:solidFill>
              </a:rPr>
              <a:t>hosszú távon is életképesek</a:t>
            </a:r>
            <a:r>
              <a:rPr lang="hu-HU" dirty="0" smtClean="0"/>
              <a:t> maradjanak?</a:t>
            </a:r>
          </a:p>
          <a:p>
            <a:endParaRPr lang="hu-HU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/>
              <a:t>BM előterjesztés, 2012</a:t>
            </a:r>
            <a:r>
              <a:rPr lang="hu-HU" sz="3600" b="1" dirty="0" smtClean="0"/>
              <a:t>.</a:t>
            </a:r>
            <a:r>
              <a:rPr lang="hu-HU" sz="3600" b="1" dirty="0" smtClean="0"/>
              <a:t> december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511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dirty="0" smtClean="0"/>
              <a:t>A szociális szövetkezetek tagjainak </a:t>
            </a:r>
            <a:r>
              <a:rPr lang="hu-HU" dirty="0" err="1" smtClean="0"/>
              <a:t>sui</a:t>
            </a:r>
            <a:r>
              <a:rPr lang="hu-HU" dirty="0" smtClean="0"/>
              <a:t> generis (munkavégzés tagsági jogviszony alapján) jogviszonyra vonatkozó szükséges szabályozást a belügyminiszternek a nemzetgazdasági miniszterrel és az emberi erőforrások miniszterével együttműködve </a:t>
            </a:r>
            <a:r>
              <a:rPr lang="hu-HU" dirty="0" smtClean="0">
                <a:solidFill>
                  <a:srgbClr val="FFFF00"/>
                </a:solidFill>
              </a:rPr>
              <a:t>2013. január 15</a:t>
            </a:r>
            <a:r>
              <a:rPr lang="hu-HU" dirty="0" smtClean="0"/>
              <a:t>-éig kell elkészítenie.</a:t>
            </a:r>
          </a:p>
          <a:p>
            <a:endParaRPr lang="hu-HU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űhely">
  <a:themeElements>
    <a:clrScheme name="Napfordul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Műhel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űhel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130</TotalTime>
  <Words>2945</Words>
  <Application>Microsoft Office PowerPoint</Application>
  <PresentationFormat>Diavetítés a képernyőre (4:3 oldalarány)</PresentationFormat>
  <Paragraphs>157</Paragraphs>
  <Slides>33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33</vt:i4>
      </vt:variant>
    </vt:vector>
  </HeadingPairs>
  <TitlesOfParts>
    <vt:vector size="34" baseType="lpstr">
      <vt:lpstr>Műhely</vt:lpstr>
      <vt:lpstr>Javaslatok és válaszok a 2009/2012. Kormányhatározat szociális szövetkezeteket érintő törvényi szabályozásához</vt:lpstr>
      <vt:lpstr>2009/2012. Kormányhatározat</vt:lpstr>
      <vt:lpstr>2009/2012. Kormányhatározat</vt:lpstr>
      <vt:lpstr>2009/2012. Kormányhatározat</vt:lpstr>
      <vt:lpstr>2009/2012. Kormányhatározat</vt:lpstr>
      <vt:lpstr>2009/2012. Kormányhatározat</vt:lpstr>
      <vt:lpstr>BM előterjesztés, 2012. december</vt:lpstr>
      <vt:lpstr>BM előterjesztés, 2012. december</vt:lpstr>
      <vt:lpstr>BM előterjesztés, 2012. december</vt:lpstr>
      <vt:lpstr>BM előterjesztés, 2013. január</vt:lpstr>
      <vt:lpstr>BM előterjesztés, 2013. január</vt:lpstr>
      <vt:lpstr>BM előterjesztés, 2013. január</vt:lpstr>
      <vt:lpstr>BM előterjesztés, 2013. január</vt:lpstr>
      <vt:lpstr>BM előterjesztés, 2013. január</vt:lpstr>
      <vt:lpstr>SzOSzöv javaslatok és válaszok a 2009/2012. Kormányhatározat  szociális szövetkezeteket érintő törvényi szabályozás egyeztető megbeszélése számára </vt:lpstr>
      <vt:lpstr>SzOSzöv javaslatok és válaszok a 2009/2012. Kormányhatározathoz  </vt:lpstr>
      <vt:lpstr>SzOSzöv javaslatok és válaszok a 2009/2012. Kormányhatározathoz  </vt:lpstr>
      <vt:lpstr>       SzOSzöv javaslatok és válaszok a 2009/2012. Kormányhatározathoz Tagsági jogviszony alapján (sui generis) részvételen alapuló jövedelem szerzés  </vt:lpstr>
      <vt:lpstr>       SzOSzöv javaslatok és válaszok a 2009/2012. Kormányhatározathoz Tagsági jogviszony alapján (sui generis) részvételen alapuló jövedelem szerzés  </vt:lpstr>
      <vt:lpstr>       SzOSzöv javaslatok és válaszok a 2009/2012. Kormányhatározathoz Tagságok vagyoni hozzájárulása  </vt:lpstr>
      <vt:lpstr>       SzOSzöv javaslatok és válaszok a 2009/2012. Kormányhatározathoz Tagságok vagyoni hozzájárulása  </vt:lpstr>
      <vt:lpstr>       SzOSzöv javaslatok és válaszok a 2009/2012. Kormányhatározathoz Tagságok vagyoni hozzájárulása  </vt:lpstr>
      <vt:lpstr>       SzOSzöv javaslatok és válaszok a 2009/2012. Kormányhatározathoz Önkormányzat befektető tag szerepének rendezése </vt:lpstr>
      <vt:lpstr>       SzOSzöv javaslatok és válaszok a 2009/2012. Kormányhatározathoz Önkormányzat befektető tag szerepének rendezése </vt:lpstr>
      <vt:lpstr>       SzOSzöv javaslatok és válaszok a 2009/2012. Kormányhatározathoz Természetbeni juttatások és közterhek </vt:lpstr>
      <vt:lpstr>       SzOSzöv javaslatok és válaszok a 2009/2012. Kormányhatározathoz Működő és alvó szociális szövetkezetek </vt:lpstr>
      <vt:lpstr>       SzOSzöv javaslatok és válaszok a 2009/2012. Kormányhatározathoz Hogyan biztosítható, hogy a szociális szövetkezetek hosszú távon is életképesek maradjanak? </vt:lpstr>
      <vt:lpstr>       SzOSzöv javaslatok és válaszok a 2009/2012. Kormányhatározathoz Hogyan biztosítható, hogy a szociális szövetkezetek hosszú távon is életképesek maradjanak? </vt:lpstr>
      <vt:lpstr>       SzOSzöv javaslatok és válaszok a 2009/2012. Kormányhatározathoz Hogyan biztosítható, hogy a szociális szövetkezetek hosszú távon is életképesek maradjanak? </vt:lpstr>
      <vt:lpstr>       SzOSzöv javaslatok és válaszok a 2009/2012. Kormányhatározathoz Hogyan biztosítható, hogy a szociális szövetkezetek hosszú távon is életképesek maradjanak? </vt:lpstr>
      <vt:lpstr>       SzOSzöv javaslatok és válaszok a 2009/2012. Kormányhatározathoz Hogyan biztosítható, hogy a szociális szövetkezetek hosszú távon is életképesek maradjanak? </vt:lpstr>
      <vt:lpstr>       SzOSzöv javaslatok és válaszok a 2009/2012. Kormányhatározathoz Hogyan biztosítható, hogy a szociális szövetkezetek hosszú távon is életképesek maradjanak? </vt:lpstr>
      <vt:lpstr>       SzOSzöv javaslatok és válaszok a 2009/2012. Kormányhatározathoz Hogyan biztosítható, hogy a szociális szövetkezetek hosszú távon is életképesek maradjanak?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Javaslatok és válaszok a 2009/2012. Kormányhatározat szociális szövetkezeteket érintő törvényi szabályozásához</dc:title>
  <dc:creator>hohma</dc:creator>
  <cp:lastModifiedBy>hohma</cp:lastModifiedBy>
  <cp:revision>16</cp:revision>
  <dcterms:created xsi:type="dcterms:W3CDTF">2013-02-06T20:36:38Z</dcterms:created>
  <dcterms:modified xsi:type="dcterms:W3CDTF">2013-02-06T22:46:56Z</dcterms:modified>
</cp:coreProperties>
</file>