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7" r:id="rId6"/>
    <p:sldId id="265" r:id="rId7"/>
    <p:sldId id="266" r:id="rId8"/>
    <p:sldId id="257" r:id="rId9"/>
    <p:sldId id="258" r:id="rId10"/>
    <p:sldId id="259" r:id="rId11"/>
    <p:sldId id="260" r:id="rId12"/>
    <p:sldId id="261" r:id="rId13"/>
    <p:sldId id="268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11" name="Dia számának hely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églalap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9" name="Dátum hely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Átellenes sarkain kerekített téglalap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5024E11-1576-4541-AA83-11E54966159D}" type="datetimeFigureOut">
              <a:rPr lang="hu-HU" smtClean="0"/>
              <a:t>2013.02.07.</a:t>
            </a:fld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137A7FA-A2AE-4538-95FA-3958C14524FE}" type="slidenum">
              <a:rPr lang="hu-HU" smtClean="0"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sz="3600" dirty="0" smtClean="0"/>
              <a:t>Javaslatok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a </a:t>
            </a:r>
            <a:r>
              <a:rPr lang="hu-HU" sz="3600" dirty="0" smtClean="0"/>
              <a:t>TÁMOP-2.4.3.D-2-13/1</a:t>
            </a:r>
            <a:br>
              <a:rPr lang="hu-HU" sz="3600" dirty="0" smtClean="0"/>
            </a:br>
            <a:r>
              <a:rPr lang="hu-HU" sz="3600" dirty="0" smtClean="0"/>
              <a:t>TÁMOP-2.4.3.D-2-13/2 </a:t>
            </a:r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pályázati </a:t>
            </a:r>
            <a:r>
              <a:rPr lang="hu-HU" sz="3600" dirty="0" smtClean="0"/>
              <a:t>felhívásaihoz </a:t>
            </a:r>
            <a:endParaRPr lang="hu-HU" dirty="0"/>
          </a:p>
        </p:txBody>
      </p:sp>
      <p:sp>
        <p:nvSpPr>
          <p:cNvPr id="4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Németh László</a:t>
            </a:r>
          </a:p>
          <a:p>
            <a:r>
              <a:rPr lang="hu-HU" dirty="0" err="1" smtClean="0"/>
              <a:t>SzOSzöv</a:t>
            </a:r>
            <a:endParaRPr lang="hu-HU" dirty="0"/>
          </a:p>
        </p:txBody>
      </p:sp>
      <p:pic>
        <p:nvPicPr>
          <p:cNvPr id="5" name="Picture 2" descr="C:\Users\hohma\Documents\SzoSzöv\elnökség\alakuló\logo\logó arany_jój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996952"/>
            <a:ext cx="1398180" cy="927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Támogatás célja és háttere</a:t>
            </a:r>
            <a:endParaRPr lang="hu-HU" dirty="0" smtClean="0"/>
          </a:p>
          <a:p>
            <a:r>
              <a:rPr lang="hu-HU" dirty="0" smtClean="0"/>
              <a:t>A Szociális Szövetkezetek Országos Szövetsége (</a:t>
            </a:r>
            <a:r>
              <a:rPr lang="hu-HU" dirty="0" err="1" smtClean="0"/>
              <a:t>SzOSzöv</a:t>
            </a:r>
            <a:r>
              <a:rPr lang="hu-HU" dirty="0" smtClean="0"/>
              <a:t>) nagyon fontos lépésnek tartja, hogy a pályázati kiírás céljai deklaráltan </a:t>
            </a:r>
            <a:r>
              <a:rPr lang="hu-HU" dirty="0" smtClean="0">
                <a:solidFill>
                  <a:srgbClr val="FFC000"/>
                </a:solidFill>
              </a:rPr>
              <a:t>összhangban vannak a szociális gazdaság EU Fehér Könyvével, a szövetkezetek Manchesterben elfogadott hét elvével </a:t>
            </a:r>
            <a:r>
              <a:rPr lang="hu-HU" dirty="0" smtClean="0"/>
              <a:t>és deklarálja azt, hogy </a:t>
            </a:r>
            <a:r>
              <a:rPr lang="hu-HU" dirty="0" smtClean="0">
                <a:solidFill>
                  <a:srgbClr val="FFC000"/>
                </a:solidFill>
              </a:rPr>
              <a:t>el kell választani a közfoglalkoztatás rendszerétől a szociális gazdaság </a:t>
            </a:r>
            <a:r>
              <a:rPr lang="hu-HU" dirty="0" smtClean="0"/>
              <a:t>(benne a szociális szövetkezetek) tevékenységét. Nagyon lényeges, hogy a pályázat </a:t>
            </a:r>
            <a:r>
              <a:rPr lang="hu-HU" dirty="0" smtClean="0">
                <a:solidFill>
                  <a:srgbClr val="FFC000"/>
                </a:solidFill>
              </a:rPr>
              <a:t>kötelező eleme az esélyegyenlőség biztosítása és a környezeti fenntarthatóság </a:t>
            </a:r>
            <a:r>
              <a:rPr lang="hu-HU" dirty="0" smtClean="0"/>
              <a:t>szerinti tevékenység elvárása.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/>
              <a:t>Az igényelhető támogatási összeg a foglalkoztatott célcsoport tagonként a 4.500.000 forintot nagyon alacsony, ahhoz képest, hogy ez szolgál minden elszámolható költség fedezetéül. Javasoljuk az összeg megemelését a foglalkoztatott célcsoport tagonként </a:t>
            </a:r>
            <a:r>
              <a:rPr lang="hu-HU" dirty="0" smtClean="0">
                <a:solidFill>
                  <a:srgbClr val="FFC000"/>
                </a:solidFill>
              </a:rPr>
              <a:t>6.500.000 Ft-ra</a:t>
            </a:r>
            <a:r>
              <a:rPr lang="hu-HU" dirty="0" smtClean="0"/>
              <a:t>, vagy a menedzsment, képzés, projekt megvalósításhoz igénybe vett szolgáltatások, építés, felújítás, a projekt megvalósításával kapcsolatos általános költségeket a célcsoport tagonként nyújtott 4.500.000 Ft felett biztosítsa a pályázat. Nagyon fontos, hogy egy </a:t>
            </a:r>
            <a:r>
              <a:rPr lang="hu-HU" dirty="0" smtClean="0">
                <a:solidFill>
                  <a:srgbClr val="FFC000"/>
                </a:solidFill>
              </a:rPr>
              <a:t>közösségi vállalkozás majd minden költsége elszámolható már </a:t>
            </a:r>
            <a:r>
              <a:rPr lang="hu-HU" dirty="0" smtClean="0"/>
              <a:t>(bérleti díj, könyvelési költség, munkaruha, </a:t>
            </a:r>
            <a:r>
              <a:rPr lang="hu-HU" dirty="0" err="1" smtClean="0"/>
              <a:t>caffetéria</a:t>
            </a:r>
            <a:r>
              <a:rPr lang="hu-HU" dirty="0" smtClean="0"/>
              <a:t>), de ugyanakkor a megállapított támogatás célcsoport tagonkénti összege pedig lehetetlenné teszi ezek nyújtását.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>
                <a:solidFill>
                  <a:srgbClr val="FFC000"/>
                </a:solidFill>
              </a:rPr>
              <a:t>ERFA</a:t>
            </a:r>
            <a:r>
              <a:rPr lang="hu-HU" dirty="0" smtClean="0"/>
              <a:t> 15%-ról </a:t>
            </a:r>
            <a:r>
              <a:rPr lang="hu-HU" dirty="0" smtClean="0">
                <a:solidFill>
                  <a:srgbClr val="FFC000"/>
                </a:solidFill>
              </a:rPr>
              <a:t>25%</a:t>
            </a:r>
            <a:r>
              <a:rPr lang="hu-HU" dirty="0" smtClean="0"/>
              <a:t> emelése jó döntés, mert a szövetkezetek tevékenységei így jobban megalapozhatók, kialakíthatók. 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Pénzügyi feltételek</a:t>
            </a:r>
            <a:endParaRPr lang="hu-HU" dirty="0" smtClean="0"/>
          </a:p>
          <a:p>
            <a:r>
              <a:rPr lang="hu-HU" dirty="0" smtClean="0">
                <a:solidFill>
                  <a:srgbClr val="FFC000"/>
                </a:solidFill>
              </a:rPr>
              <a:t>A bevételeket úgy kellene tekinteni, mint a közösségi vállalkozást megalapozó, a fenntarthatóságot, fejlesztéseket biztosító pénzügyi alapot </a:t>
            </a:r>
            <a:r>
              <a:rPr lang="hu-HU" dirty="0" smtClean="0"/>
              <a:t>és semmilyen körülmények között nem kellene elvonni a szociális szövetkezettől, hanem azt a kötelezettséget kellene előírni, hogy a szociális szövetkezet céljainak megfelelő felhasználást igazolja a fenntartási időszak alatt a támogatott.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Javaslatok </a:t>
            </a:r>
            <a:r>
              <a:rPr lang="hu-HU" sz="3200" dirty="0" smtClean="0"/>
              <a:t>a TÁMOP-2.4.3.D-2-13/1 és 2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hu-HU" b="1" dirty="0" smtClean="0"/>
              <a:t>Pályázati útmutatóval kapcsolatos észrevétel - A pályázat tartalma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továbbfoglalkoztatás</a:t>
            </a:r>
            <a:r>
              <a:rPr lang="hu-HU" dirty="0" smtClean="0"/>
              <a:t> itt megfogalmazott kritériuma abból a feltételezésből indul ki, hogy a szociális gazdaság szereplői a 18-24 hónap alatt olyan gazdasági tevékenységet tudnak folytatni, ami a </a:t>
            </a:r>
            <a:r>
              <a:rPr lang="hu-HU" dirty="0" err="1" smtClean="0"/>
              <a:t>forprofit</a:t>
            </a:r>
            <a:r>
              <a:rPr lang="hu-HU" dirty="0" smtClean="0"/>
              <a:t> szférát jellemzi és támogatás nélkül is tovább tudják vinni a teljes foglalkoztatottságot és támogatás színvonalának megfelelően. Ez egy olyan kritérium, ami </a:t>
            </a:r>
            <a:r>
              <a:rPr lang="hu-HU" dirty="0" smtClean="0">
                <a:solidFill>
                  <a:srgbClr val="FFC000"/>
                </a:solidFill>
              </a:rPr>
              <a:t>előrevetíti a projektek sikertelenségét </a:t>
            </a:r>
            <a:r>
              <a:rPr lang="hu-HU" dirty="0" smtClean="0"/>
              <a:t>és sorozatos szerződésszegési eljárásra lehet felkészülni. Az a javaslatunk, hogy maradjon meg a korábbi (pályázat) támogatott </a:t>
            </a:r>
            <a:r>
              <a:rPr lang="hu-HU" dirty="0" smtClean="0">
                <a:solidFill>
                  <a:srgbClr val="FFC000"/>
                </a:solidFill>
              </a:rPr>
              <a:t>foglalkoztatási időszak 25%-</a:t>
            </a:r>
            <a:r>
              <a:rPr lang="hu-HU" dirty="0" smtClean="0"/>
              <a:t>nak a tovább foglalkoztatási kötelezettség, azzal, hogy a bér és munkaidő a tovább foglalkoztatás időszakában változtatható legyen. Ez életszerű és a közösségi vállalkozások megerősödését támogató kritérium.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b="1" dirty="0" smtClean="0"/>
              <a:t>Szociális gazdaság fejlesztése</a:t>
            </a:r>
          </a:p>
          <a:p>
            <a:pPr>
              <a:buNone/>
            </a:pPr>
            <a:r>
              <a:rPr lang="hu-HU" b="1" dirty="0" smtClean="0"/>
              <a:t>c. pályázati felhívás</a:t>
            </a:r>
            <a:endParaRPr lang="hu-HU" b="1" dirty="0" smtClean="0"/>
          </a:p>
          <a:p>
            <a:pPr>
              <a:buNone/>
            </a:pPr>
            <a:endParaRPr lang="hu-HU" dirty="0" smtClean="0"/>
          </a:p>
          <a:p>
            <a:r>
              <a:rPr lang="hu-HU" b="1" dirty="0" smtClean="0"/>
              <a:t>TÁMOP-2.4.3.D-2-13/1</a:t>
            </a:r>
            <a:endParaRPr lang="hu-HU" b="1" dirty="0" smtClean="0"/>
          </a:p>
          <a:p>
            <a:r>
              <a:rPr lang="hu-HU" b="1" dirty="0" smtClean="0"/>
              <a:t>TÁMOP-2.4.3.D-2-13/2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Rendelkezésre álló forrás </a:t>
            </a:r>
          </a:p>
          <a:p>
            <a:r>
              <a:rPr lang="hu-HU" dirty="0" smtClean="0"/>
              <a:t>A pályázat meghirdetésekor az elszámolható közkiadásokra rendelkezésre álló keretösszeg a </a:t>
            </a:r>
            <a:r>
              <a:rPr lang="hu-HU" dirty="0" smtClean="0">
                <a:solidFill>
                  <a:srgbClr val="FFC000"/>
                </a:solidFill>
              </a:rPr>
              <a:t>konvergencia régiók területén 7.476.000.000 </a:t>
            </a:r>
            <a:r>
              <a:rPr lang="hu-HU" dirty="0" smtClean="0"/>
              <a:t>forint, a </a:t>
            </a:r>
            <a:r>
              <a:rPr lang="hu-HU" dirty="0" smtClean="0">
                <a:solidFill>
                  <a:srgbClr val="FFC000"/>
                </a:solidFill>
              </a:rPr>
              <a:t>Közép-magyarországi Régió </a:t>
            </a:r>
            <a:r>
              <a:rPr lang="hu-HU" dirty="0" smtClean="0"/>
              <a:t>területén </a:t>
            </a:r>
            <a:r>
              <a:rPr lang="hu-HU" dirty="0" smtClean="0">
                <a:solidFill>
                  <a:srgbClr val="FFC000"/>
                </a:solidFill>
              </a:rPr>
              <a:t>533.000.000</a:t>
            </a:r>
            <a:r>
              <a:rPr lang="hu-HU" dirty="0" smtClean="0"/>
              <a:t> forint.</a:t>
            </a:r>
            <a:r>
              <a:rPr lang="hu-HU" i="1" dirty="0" smtClean="0"/>
              <a:t>  </a:t>
            </a:r>
            <a:endParaRPr lang="hu-HU" dirty="0" smtClean="0"/>
          </a:p>
          <a:p>
            <a:r>
              <a:rPr lang="hu-HU" dirty="0" smtClean="0"/>
              <a:t>A konstrukció keretében az ESZA és </a:t>
            </a:r>
            <a:r>
              <a:rPr lang="hu-HU" dirty="0" smtClean="0">
                <a:solidFill>
                  <a:srgbClr val="FFC000"/>
                </a:solidFill>
              </a:rPr>
              <a:t>ERFA</a:t>
            </a:r>
            <a:r>
              <a:rPr lang="hu-HU" dirty="0" smtClean="0"/>
              <a:t> alapok közötti átjárhatóság alapján az ERFA típusú tevékenységek fedezetére az elszámolható költségek összegének maximum </a:t>
            </a:r>
            <a:br>
              <a:rPr lang="hu-HU" dirty="0" smtClean="0"/>
            </a:br>
            <a:r>
              <a:rPr lang="hu-HU" dirty="0" smtClean="0">
                <a:solidFill>
                  <a:srgbClr val="FFC000"/>
                </a:solidFill>
              </a:rPr>
              <a:t>25 %-</a:t>
            </a:r>
            <a:r>
              <a:rPr lang="hu-HU" dirty="0" smtClean="0"/>
              <a:t>a, azaz </a:t>
            </a:r>
            <a:r>
              <a:rPr lang="hu-HU" sz="4000" dirty="0" smtClean="0"/>
              <a:t>2.002.250.000 </a:t>
            </a:r>
            <a:r>
              <a:rPr lang="hu-HU" dirty="0" smtClean="0"/>
              <a:t>forint fordítható.</a:t>
            </a:r>
            <a:r>
              <a:rPr lang="hu-HU" b="1" dirty="0" smtClean="0"/>
              <a:t>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A </a:t>
            </a:r>
            <a:r>
              <a:rPr lang="hu-HU" dirty="0" smtClean="0"/>
              <a:t>támogatott pályázatok várható száma: </a:t>
            </a:r>
            <a:r>
              <a:rPr lang="hu-HU" dirty="0" smtClean="0">
                <a:solidFill>
                  <a:srgbClr val="FFC000"/>
                </a:solidFill>
              </a:rPr>
              <a:t>180-340</a:t>
            </a:r>
            <a:r>
              <a:rPr lang="hu-HU" dirty="0" smtClean="0"/>
              <a:t> </a:t>
            </a:r>
            <a:r>
              <a:rPr lang="hu-HU" dirty="0" smtClean="0"/>
              <a:t>db</a:t>
            </a:r>
          </a:p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Támogatás összege</a:t>
            </a:r>
          </a:p>
          <a:p>
            <a:r>
              <a:rPr lang="hu-HU" dirty="0" smtClean="0"/>
              <a:t>A </a:t>
            </a:r>
            <a:r>
              <a:rPr lang="hu-HU" dirty="0" smtClean="0"/>
              <a:t>jelen pályázat keretében igényelhető támogatás összege: legalább </a:t>
            </a:r>
            <a:r>
              <a:rPr lang="hu-HU" dirty="0" smtClean="0">
                <a:solidFill>
                  <a:srgbClr val="FFC000"/>
                </a:solidFill>
              </a:rPr>
              <a:t>20.000.000 Ft, de legfeljebb 50.000.000 Ft </a:t>
            </a:r>
            <a:r>
              <a:rPr lang="hu-HU" dirty="0" smtClean="0"/>
              <a:t>lehet az alábbiak figyelembevételével</a:t>
            </a:r>
            <a:r>
              <a:rPr lang="hu-HU" dirty="0" smtClean="0"/>
              <a:t> 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u-HU" b="1" cap="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Pályázók köre</a:t>
            </a:r>
          </a:p>
          <a:p>
            <a:pPr>
              <a:buNone/>
            </a:pPr>
            <a:r>
              <a:rPr lang="hu-HU" dirty="0" smtClean="0"/>
              <a:t>Cégbíróságon </a:t>
            </a:r>
            <a:r>
              <a:rPr lang="hu-HU" dirty="0" smtClean="0"/>
              <a:t>bejegyzett </a:t>
            </a:r>
            <a:r>
              <a:rPr lang="hu-HU" dirty="0" smtClean="0">
                <a:solidFill>
                  <a:srgbClr val="FFC000"/>
                </a:solidFill>
              </a:rPr>
              <a:t>szociális szövetkezetek</a:t>
            </a:r>
            <a:r>
              <a:rPr lang="hu-HU" dirty="0" smtClean="0"/>
              <a:t>. 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</a:t>
            </a:r>
          </a:p>
          <a:p>
            <a:r>
              <a:rPr lang="hu-HU" dirty="0" smtClean="0"/>
              <a:t>A pályázat célcsoportja:</a:t>
            </a:r>
          </a:p>
          <a:p>
            <a:pPr>
              <a:buNone/>
            </a:pPr>
            <a:r>
              <a:rPr lang="hu-HU" dirty="0" smtClean="0"/>
              <a:t>Célcsoport tagnak számít jelen felhívás keretében a (nonprofit) </a:t>
            </a:r>
            <a:r>
              <a:rPr lang="hu-HU" dirty="0" smtClean="0">
                <a:solidFill>
                  <a:srgbClr val="FFC000"/>
                </a:solidFill>
              </a:rPr>
              <a:t>szociális szövetkezet </a:t>
            </a:r>
            <a:r>
              <a:rPr lang="hu-HU" dirty="0" smtClean="0"/>
              <a:t>azon</a:t>
            </a:r>
            <a:r>
              <a:rPr lang="hu-HU" dirty="0" smtClean="0">
                <a:solidFill>
                  <a:srgbClr val="FFC000"/>
                </a:solidFill>
              </a:rPr>
              <a:t> tagja és munkavállalója</a:t>
            </a:r>
            <a:r>
              <a:rPr lang="hu-HU" dirty="0" smtClean="0"/>
              <a:t>, aki a projekt céljainak végrehajtásában alapvetően, meghatározóan és folyamatosan részt vesz. A célcsoporttag lehet a szövetkezetnek a meglévő tagja vagy munkavállalója, de a célcsoport tagot csak munkaviszonyban lehet és kell foglalkoztatni. 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Támogatható tevékenységek köre</a:t>
            </a:r>
          </a:p>
          <a:p>
            <a:pPr lvl="0"/>
            <a:r>
              <a:rPr lang="hu-HU" b="1" dirty="0" smtClean="0"/>
              <a:t>Előkészítés</a:t>
            </a:r>
            <a:endParaRPr lang="hu-HU" dirty="0" smtClean="0"/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Üzleti terv elkészítése</a:t>
            </a:r>
          </a:p>
          <a:p>
            <a:pPr lvl="1"/>
            <a:r>
              <a:rPr lang="hu-HU" sz="2800" dirty="0" smtClean="0"/>
              <a:t>Közbeszerzések előkészítéséhez kapcsolódó tevékenységek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Szükségletfelmérés elkészítése</a:t>
            </a:r>
          </a:p>
          <a:p>
            <a:r>
              <a:rPr lang="hu-HU" dirty="0" smtClean="0">
                <a:solidFill>
                  <a:srgbClr val="FFC000"/>
                </a:solidFill>
              </a:rPr>
              <a:t> </a:t>
            </a:r>
          </a:p>
          <a:p>
            <a:pPr lvl="0"/>
            <a:r>
              <a:rPr lang="hu-HU" b="1" dirty="0" smtClean="0"/>
              <a:t>Projektmegvalósítás szakasza </a:t>
            </a:r>
            <a:endParaRPr lang="hu-HU" dirty="0" smtClean="0"/>
          </a:p>
          <a:p>
            <a:pPr lvl="0"/>
            <a:r>
              <a:rPr lang="hu-HU" dirty="0" smtClean="0"/>
              <a:t> 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Célcsoport tag foglalkoztatása</a:t>
            </a:r>
          </a:p>
          <a:p>
            <a:pPr lvl="1"/>
            <a:r>
              <a:rPr lang="hu-HU" sz="2800" dirty="0" smtClean="0"/>
              <a:t>Szakmai megvalósító foglalkoztatása, ha a szövetkezet tagja, akkor csak munkaviszonyban </a:t>
            </a:r>
          </a:p>
          <a:p>
            <a:pPr lvl="1"/>
            <a:r>
              <a:rPr lang="hu-HU" sz="2800" dirty="0" smtClean="0"/>
              <a:t>ERFA tevékenység</a:t>
            </a:r>
          </a:p>
          <a:p>
            <a:pPr lvl="2"/>
            <a:r>
              <a:rPr lang="hu-HU" sz="2400" dirty="0" smtClean="0"/>
              <a:t>Projekt megvalósításához kapcsolódó eszközök beszerzése</a:t>
            </a:r>
          </a:p>
          <a:p>
            <a:pPr lvl="2"/>
            <a:r>
              <a:rPr lang="hu-HU" sz="2400" dirty="0" smtClean="0"/>
              <a:t>A projekt céljaival összefüggő épület építés, felújítás, bővítés átalakítás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Piacra jutás és marketing tevékenységek</a:t>
            </a:r>
          </a:p>
          <a:p>
            <a:pPr lvl="2"/>
            <a:r>
              <a:rPr lang="hu-HU" sz="2400" dirty="0" smtClean="0"/>
              <a:t>A piacra jutás, értékesítés támogatása </a:t>
            </a:r>
          </a:p>
          <a:p>
            <a:pPr lvl="2"/>
            <a:r>
              <a:rPr lang="hu-HU" sz="2400" dirty="0" smtClean="0"/>
              <a:t>A piacra jutás érdekében marketing tevékenység, a szövetkezet termékeinek népszerűsítése</a:t>
            </a:r>
          </a:p>
          <a:p>
            <a:pPr lvl="1"/>
            <a:endParaRPr lang="hu-HU" sz="2800" dirty="0" smtClean="0">
              <a:solidFill>
                <a:srgbClr val="FFC000"/>
              </a:solidFill>
            </a:endParaRP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Támogatható tevékenységek köre</a:t>
            </a:r>
          </a:p>
          <a:p>
            <a:pPr lvl="1"/>
            <a:r>
              <a:rPr lang="hu-HU" sz="2800" dirty="0" smtClean="0"/>
              <a:t>Honlap </a:t>
            </a:r>
            <a:r>
              <a:rPr lang="hu-HU" sz="2800" dirty="0" smtClean="0"/>
              <a:t>készítés, honlap fejlesztés – statikus vagy dinamikus a projekt volumenének indokoltságához mérten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Képzés</a:t>
            </a:r>
          </a:p>
          <a:p>
            <a:pPr lvl="2"/>
            <a:r>
              <a:rPr lang="hu-HU" sz="2400" dirty="0" smtClean="0"/>
              <a:t>Tevékenység/szolgáltatás bővítéssel, fejlesztéssel összefüggő képzések, továbbképzések célcsoport tagok részére</a:t>
            </a:r>
          </a:p>
          <a:p>
            <a:pPr lvl="2"/>
            <a:r>
              <a:rPr lang="hu-HU" sz="2400" dirty="0" smtClean="0"/>
              <a:t>Szakmai továbbképzés munkaviszonyban foglalkoztatott szakmai megvalósítók részére</a:t>
            </a:r>
          </a:p>
          <a:p>
            <a:pPr lvl="1"/>
            <a:r>
              <a:rPr lang="hu-HU" sz="2800" dirty="0" smtClean="0"/>
              <a:t>A szövetkezet tagjai és munkavállalói részére közösségfejlesztő tevékenység a társadalmi felelősségvállalás keretein belül (helyi közösségi cél megvalósítása érdekében)</a:t>
            </a:r>
          </a:p>
          <a:p>
            <a:pPr lvl="1"/>
            <a:r>
              <a:rPr lang="hu-HU" sz="2800" dirty="0" smtClean="0"/>
              <a:t>Üzleti terv továbbfejlesztése</a:t>
            </a:r>
          </a:p>
          <a:p>
            <a:pPr lvl="1"/>
            <a:r>
              <a:rPr lang="hu-HU" sz="2800" dirty="0" smtClean="0"/>
              <a:t>Közbeszerzések lebonyolításához kapcsolódó tevékenységek</a:t>
            </a:r>
          </a:p>
          <a:p>
            <a:pPr lvl="1"/>
            <a:r>
              <a:rPr lang="hu-HU" sz="2800" dirty="0" smtClean="0"/>
              <a:t>A C.1.3 pontban meghatározott szolgáltatásokat nyújtó </a:t>
            </a:r>
            <a:r>
              <a:rPr lang="hu-HU" sz="2800" dirty="0" smtClean="0">
                <a:solidFill>
                  <a:srgbClr val="FFC000"/>
                </a:solidFill>
              </a:rPr>
              <a:t>TÁMOP-2.4.3.E kiemelt projektgazdával kötelező dokumentált együttműködés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Projektmenedzsment feladatok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Nyilvánosság biztosítása</a:t>
            </a:r>
          </a:p>
          <a:p>
            <a:pPr lvl="1"/>
            <a:r>
              <a:rPr lang="hu-HU" sz="2800" dirty="0" smtClean="0">
                <a:solidFill>
                  <a:srgbClr val="FFC000"/>
                </a:solidFill>
              </a:rPr>
              <a:t>Horizontális elvekre vonatkozó előírások </a:t>
            </a:r>
            <a:r>
              <a:rPr lang="hu-HU" sz="2800" dirty="0" smtClean="0">
                <a:solidFill>
                  <a:srgbClr val="FFC000"/>
                </a:solidFill>
              </a:rPr>
              <a:t>biztosítása</a:t>
            </a:r>
          </a:p>
          <a:p>
            <a:pPr lvl="1"/>
            <a:r>
              <a:rPr lang="hu-HU" sz="2700" dirty="0" smtClean="0">
                <a:solidFill>
                  <a:srgbClr val="FFC000"/>
                </a:solidFill>
              </a:rPr>
              <a:t>Esélyegyenlőségi munkatárs, felelős alkalmazása </a:t>
            </a:r>
            <a:endParaRPr lang="hu-HU" sz="2700" dirty="0" smtClean="0">
              <a:solidFill>
                <a:srgbClr val="FFC000"/>
              </a:solidFill>
            </a:endParaRPr>
          </a:p>
          <a:p>
            <a:pPr lvl="1"/>
            <a:r>
              <a:rPr lang="hu-HU" sz="2700" dirty="0" smtClean="0">
                <a:solidFill>
                  <a:srgbClr val="FFC000"/>
                </a:solidFill>
              </a:rPr>
              <a:t>Környezeti szempontokat alkalmaz az eszközök, termékek, alapanyagok, szolgáltatások beszerzésénél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Pályázati kiírás tervezete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Támogatás mértéke</a:t>
            </a:r>
          </a:p>
          <a:p>
            <a:r>
              <a:rPr lang="hu-HU" dirty="0" smtClean="0"/>
              <a:t>Jelen felhívás keretében a célcsoport tagok foglalkoztatása kötelező tevékenység, az igényelhető támogatás tervezése pedig a munkaviszonyban foglalkoztatott célcsoport tagok száma alapján történik: Az igényelt támogatás nem haladhatja meg 8 órás (részmunkaidő esetén arányosított) munkaviszonyban foglalkoztatott célcsoport tagonként a </a:t>
            </a:r>
            <a:r>
              <a:rPr lang="hu-HU" dirty="0" smtClean="0">
                <a:solidFill>
                  <a:srgbClr val="FFC000"/>
                </a:solidFill>
              </a:rPr>
              <a:t>4.500.000 forintot 24 hónapos projekthossz esetén</a:t>
            </a:r>
            <a:r>
              <a:rPr lang="hu-HU" dirty="0" smtClean="0"/>
              <a:t>. </a:t>
            </a:r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Pályázati kiírás tervezete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pályázatok benyújtása </a:t>
            </a:r>
            <a:r>
              <a:rPr lang="hu-HU" dirty="0" smtClean="0">
                <a:solidFill>
                  <a:srgbClr val="FFC000"/>
                </a:solidFill>
              </a:rPr>
              <a:t>2013.02.01-től 2013.03.01</a:t>
            </a:r>
            <a:r>
              <a:rPr lang="hu-HU" dirty="0" smtClean="0"/>
              <a:t>-ig lehetséges. </a:t>
            </a:r>
            <a:r>
              <a:rPr lang="hu-HU" dirty="0" smtClean="0">
                <a:solidFill>
                  <a:srgbClr val="FF0000"/>
                </a:solidFill>
              </a:rPr>
              <a:t>Márciusra várható a kiírás.</a:t>
            </a:r>
          </a:p>
          <a:p>
            <a:r>
              <a:rPr lang="hu-HU" b="1" dirty="0" smtClean="0"/>
              <a:t>Projekt </a:t>
            </a:r>
            <a:r>
              <a:rPr lang="hu-HU" b="1" dirty="0" smtClean="0"/>
              <a:t>fizikai befejezésének határideje:</a:t>
            </a:r>
            <a:r>
              <a:rPr lang="hu-HU" dirty="0" smtClean="0"/>
              <a:t> a projekt megkezdésétől számított maximum </a:t>
            </a:r>
            <a:r>
              <a:rPr lang="hu-HU" dirty="0" smtClean="0">
                <a:solidFill>
                  <a:srgbClr val="FFC000"/>
                </a:solidFill>
              </a:rPr>
              <a:t>24 hónap</a:t>
            </a:r>
            <a:r>
              <a:rPr lang="hu-HU" dirty="0" smtClean="0"/>
              <a:t>, de legkésőbb </a:t>
            </a:r>
            <a:r>
              <a:rPr lang="hu-HU" dirty="0" smtClean="0">
                <a:solidFill>
                  <a:srgbClr val="FFC000"/>
                </a:solidFill>
              </a:rPr>
              <a:t>2015.06.30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Pályázati kiírás tervezete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92100" lvl="1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hu-HU" sz="2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 projekt befejezése és a fenntartási kötelezettség </a:t>
            </a:r>
          </a:p>
          <a:p>
            <a:r>
              <a:rPr lang="hu-HU" dirty="0" smtClean="0"/>
              <a:t>A kedvezményezettnek vállalnia kell, hogy a projekt zárás után a </a:t>
            </a:r>
            <a:r>
              <a:rPr lang="hu-HU" dirty="0" smtClean="0">
                <a:solidFill>
                  <a:srgbClr val="FFC000"/>
                </a:solidFill>
              </a:rPr>
              <a:t>projektidőszakkal megegyező ideig </a:t>
            </a:r>
            <a:r>
              <a:rPr lang="hu-HU" dirty="0" smtClean="0"/>
              <a:t>a szociális szövetkezet üzleti működését fenntartja az alábbiak szerint:</a:t>
            </a:r>
          </a:p>
          <a:p>
            <a:pPr lvl="0"/>
            <a:r>
              <a:rPr lang="hu-HU" dirty="0" smtClean="0"/>
              <a:t>A kialakított vagy fejlesztett </a:t>
            </a:r>
            <a:r>
              <a:rPr lang="hu-HU" dirty="0" smtClean="0">
                <a:solidFill>
                  <a:srgbClr val="FFC000"/>
                </a:solidFill>
              </a:rPr>
              <a:t>honlapot</a:t>
            </a:r>
            <a:r>
              <a:rPr lang="hu-HU" dirty="0" smtClean="0"/>
              <a:t> elérhetővé teszi és működteti</a:t>
            </a:r>
          </a:p>
          <a:p>
            <a:pPr lvl="0"/>
            <a:r>
              <a:rPr lang="hu-HU" dirty="0" smtClean="0"/>
              <a:t>A projekt során támogatásból kialakított vagy fejlesztett </a:t>
            </a:r>
            <a:r>
              <a:rPr lang="hu-HU" dirty="0" smtClean="0">
                <a:solidFill>
                  <a:srgbClr val="FFC000"/>
                </a:solidFill>
              </a:rPr>
              <a:t>tevékenységeket</a:t>
            </a:r>
            <a:r>
              <a:rPr lang="hu-HU" dirty="0" smtClean="0"/>
              <a:t> folyamatosan végzi</a:t>
            </a:r>
          </a:p>
          <a:p>
            <a:pPr lvl="0"/>
            <a:r>
              <a:rPr lang="hu-HU" dirty="0" smtClean="0"/>
              <a:t>Amennyiben az E pont tartalmi értékelés 4.5 pont szerint a pályázó vállalja a szövetkezet tagjai és munkavállalói részére </a:t>
            </a:r>
            <a:r>
              <a:rPr lang="hu-HU" dirty="0" smtClean="0">
                <a:solidFill>
                  <a:srgbClr val="FFC000"/>
                </a:solidFill>
              </a:rPr>
              <a:t>közösségfejlesztő</a:t>
            </a:r>
            <a:r>
              <a:rPr lang="hu-HU" dirty="0" smtClean="0"/>
              <a:t> tevékenység megvalósítását a társadalmi felelősségvállalás keretein belül (helyi közösségi cél megvalósítása érdekében) a fenntartási időszakban is (3 pont), akkor azt a </a:t>
            </a:r>
            <a:r>
              <a:rPr lang="hu-HU" dirty="0" smtClean="0">
                <a:solidFill>
                  <a:srgbClr val="FFC000"/>
                </a:solidFill>
              </a:rPr>
              <a:t>projektidőszak alatti gyakorisággal és résztvevővel kell végeznie</a:t>
            </a:r>
          </a:p>
          <a:p>
            <a:pPr lvl="0"/>
            <a:r>
              <a:rPr lang="hu-HU" dirty="0" smtClean="0"/>
              <a:t>A </a:t>
            </a:r>
            <a:r>
              <a:rPr lang="hu-HU" dirty="0" smtClean="0">
                <a:solidFill>
                  <a:srgbClr val="FFC000"/>
                </a:solidFill>
              </a:rPr>
              <a:t>bértámogatásban részesülő célcsoport tagok munkaviszonyát fenntartja </a:t>
            </a:r>
            <a:r>
              <a:rPr lang="hu-HU" dirty="0" smtClean="0"/>
              <a:t>úgy, hogy a munkáltató, jogutódja, vagy a foglalkoztatást szerződésben átvállaló vállalja a legalább a</a:t>
            </a:r>
            <a:r>
              <a:rPr lang="hu-HU" dirty="0" smtClean="0">
                <a:solidFill>
                  <a:srgbClr val="FFC000"/>
                </a:solidFill>
              </a:rPr>
              <a:t> támogatott foglalkoztatás időtartamával, bérszintjével, munkaidejével, munkakörével, az alkalmazás jogviszonyával megegyező továbbfoglalkoztatást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űhely">
  <a:themeElements>
    <a:clrScheme name="Műhel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űhel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űhel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467</TotalTime>
  <Words>909</Words>
  <Application>Microsoft Office PowerPoint</Application>
  <PresentationFormat>Diavetítés a képernyőre (4:3 oldalarány)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Műhely</vt:lpstr>
      <vt:lpstr>Javaslatok  a TÁMOP-2.4.3.D-2-13/1 TÁMOP-2.4.3.D-2-13/2  pályázati felhívásaihoz 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Pályázati kiírás tervezete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  <vt:lpstr>Javaslatok a TÁMOP-2.4.3.D-2-13/1 és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hohma</dc:creator>
  <cp:lastModifiedBy>hohma</cp:lastModifiedBy>
  <cp:revision>13</cp:revision>
  <dcterms:created xsi:type="dcterms:W3CDTF">2013-02-07T22:00:05Z</dcterms:created>
  <dcterms:modified xsi:type="dcterms:W3CDTF">2013-02-08T05:47:32Z</dcterms:modified>
</cp:coreProperties>
</file>