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7" r:id="rId6"/>
    <p:sldId id="271" r:id="rId7"/>
    <p:sldId id="272" r:id="rId8"/>
    <p:sldId id="270" r:id="rId9"/>
    <p:sldId id="257" r:id="rId10"/>
    <p:sldId id="258" r:id="rId11"/>
    <p:sldId id="259" r:id="rId12"/>
    <p:sldId id="260" r:id="rId13"/>
    <p:sldId id="261" r:id="rId14"/>
    <p:sldId id="268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3" r:id="rId25"/>
    <p:sldId id="282" r:id="rId26"/>
    <p:sldId id="281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Javaslatok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a </a:t>
            </a:r>
            <a:r>
              <a:rPr lang="hu-HU" sz="3600" dirty="0" smtClean="0"/>
              <a:t>TÁMOP-2.4.3.D-2-13/1</a:t>
            </a:r>
            <a:br>
              <a:rPr lang="hu-HU" sz="3600" dirty="0" smtClean="0"/>
            </a:br>
            <a:r>
              <a:rPr lang="hu-HU" sz="3600" dirty="0" smtClean="0"/>
              <a:t>TÁMOP-2.4.3.D-2-13/2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pályázati </a:t>
            </a:r>
            <a:r>
              <a:rPr lang="hu-HU" sz="3600" dirty="0" smtClean="0"/>
              <a:t>felhívásaihoz </a:t>
            </a:r>
            <a:endParaRPr lang="hu-HU" dirty="0"/>
          </a:p>
        </p:txBody>
      </p:sp>
      <p:sp>
        <p:nvSpPr>
          <p:cNvPr id="4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Németh László</a:t>
            </a:r>
          </a:p>
          <a:p>
            <a:r>
              <a:rPr lang="hu-HU" dirty="0" err="1" smtClean="0"/>
              <a:t>SzOSzöv</a:t>
            </a:r>
            <a:endParaRPr lang="hu-HU" dirty="0"/>
          </a:p>
        </p:txBody>
      </p:sp>
      <p:pic>
        <p:nvPicPr>
          <p:cNvPr id="5" name="Picture 2" descr="C:\Users\hohma\Documents\SzoSzöv\elnökség\alakuló\logo\logó arany_jój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996952"/>
            <a:ext cx="1398180" cy="927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Pályázati kiírás tervezete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 projekt befejezése és a fenntartási kötelezettség </a:t>
            </a:r>
          </a:p>
          <a:p>
            <a:r>
              <a:rPr lang="hu-HU" dirty="0" smtClean="0"/>
              <a:t>A kedvezményezettnek vállalnia kell, hogy a projekt zárás után </a:t>
            </a:r>
            <a:r>
              <a:rPr lang="hu-HU" dirty="0" smtClean="0">
                <a:solidFill>
                  <a:srgbClr val="FFC000"/>
                </a:solidFill>
              </a:rPr>
              <a:t>a projektidőszakkal megegyező ideig a szociális szövetkezet üzleti működését fenntartja </a:t>
            </a:r>
            <a:r>
              <a:rPr lang="hu-HU" dirty="0" smtClean="0"/>
              <a:t>az alábbiak szerint:</a:t>
            </a:r>
          </a:p>
          <a:p>
            <a:pPr lvl="0"/>
            <a:r>
              <a:rPr lang="hu-HU" dirty="0" smtClean="0"/>
              <a:t>A projekt során támogatásból kialakított vagy fejlesztett tevékenységeket folyamatosan végzi</a:t>
            </a:r>
          </a:p>
          <a:p>
            <a:r>
              <a:rPr lang="hu-HU" dirty="0" smtClean="0"/>
              <a:t>Továbbá a foglalkoztatás tekintetében a kedvezményezett vállalja, hogy:</a:t>
            </a:r>
          </a:p>
          <a:p>
            <a:pPr lvl="0"/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bértámogatásban részesülő célcsoport tagok munkaviszonyát fenntartja </a:t>
            </a:r>
            <a:r>
              <a:rPr lang="hu-HU" dirty="0" smtClean="0"/>
              <a:t>úgy, hogy a munkáltató, jogutódja, vagy a foglalkoztatást szerződésben átvállaló vállalja a legalább </a:t>
            </a:r>
            <a:r>
              <a:rPr lang="hu-HU" dirty="0" smtClean="0">
                <a:solidFill>
                  <a:srgbClr val="FFC000"/>
                </a:solidFill>
              </a:rPr>
              <a:t>a támogatás időtartamával, bérszintjével, munkaidejével, munkakörével, az alkalmazás jogviszonyával megegyező továbbfoglalkoztatást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„a projektben résztvevő szociális szövetkezeti tagnak, amennyiben akadályozva van a vállalt feladat elvégzésében (pl. tartós betegség esetén), lehetősége van a </a:t>
            </a:r>
            <a:r>
              <a:rPr lang="hu-HU" dirty="0" smtClean="0">
                <a:solidFill>
                  <a:srgbClr val="FFC000"/>
                </a:solidFill>
              </a:rPr>
              <a:t>családtagján</a:t>
            </a:r>
            <a:r>
              <a:rPr lang="hu-HU" dirty="0" smtClean="0"/>
              <a:t> keresztül is ellátni a projektben vállalt feladatát”.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szövetkezeti logika szerint érthető, </a:t>
            </a:r>
            <a:r>
              <a:rPr lang="hu-HU" dirty="0" smtClean="0">
                <a:solidFill>
                  <a:srgbClr val="FFC000"/>
                </a:solidFill>
              </a:rPr>
              <a:t>munkajogilag nehezen kezelhető </a:t>
            </a:r>
            <a:r>
              <a:rPr lang="hu-HU" dirty="0" smtClean="0"/>
              <a:t>helyzet. Törlését javasoljuk.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"A közgyűlési határozatot valamennyi tagnak egyhangúan el kell fogadnia." 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pályázati kiírás beleszól a szövetkezet autonóm működésébe</a:t>
            </a:r>
            <a:r>
              <a:rPr lang="hu-HU" dirty="0" smtClean="0"/>
              <a:t>, amikor olyan szabályt ír elő, ami eltérhet az alapszabályban elfogadott döntési eljárástól. Törlését javasoljuk ennek a pontnak.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"Jelen pályázat keretében csak olyan szociális szövetkezet kaphat támogatást, amelynek minden tagja nyilatkozik, hogy nem tagja más szövetkezetnek."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A szövetkezeti törvénytől eltérő szabályozás</a:t>
            </a:r>
            <a:r>
              <a:rPr lang="hu-HU" dirty="0" smtClean="0"/>
              <a:t>, ami nem elfogadható, hogy egy pályázati kiírás felülírja a törvény adta lehetőségeket. Törlését javasoljuk ennek a pontnak.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Pályázók köre</a:t>
            </a:r>
            <a:endParaRPr lang="hu-HU" dirty="0" smtClean="0"/>
          </a:p>
          <a:p>
            <a:r>
              <a:rPr lang="hu-HU" dirty="0" smtClean="0"/>
              <a:t>"Egy településen bejegyzett szociális szövetkezetek közül csak egy szociális szövetkezet pályázata támogatható."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Értelmetlen kritérium, mert </a:t>
            </a:r>
            <a:r>
              <a:rPr lang="hu-HU" dirty="0" smtClean="0">
                <a:solidFill>
                  <a:srgbClr val="FFC000"/>
                </a:solidFill>
              </a:rPr>
              <a:t>a településhez köti a támogatott pályázatot és nem a pályázott tevékenység szakmai tartalmához</a:t>
            </a:r>
            <a:r>
              <a:rPr lang="hu-HU" dirty="0" smtClean="0"/>
              <a:t>. Törlését javasoljuk ennek a kritériumnak.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Kiválasztási kritériumok</a:t>
            </a:r>
            <a:endParaRPr lang="hu-HU" dirty="0" smtClean="0"/>
          </a:p>
          <a:p>
            <a:r>
              <a:rPr lang="hu-HU" dirty="0" smtClean="0"/>
              <a:t>"A települési önkormányzat tagja a szövetkezetnek vagy szövetkezet az önkormányzat projektet támogató nyilatkozatát mellékeli, amelyben az önkormányzat részletezi a szövetkezetnek nyújtott támogatást és/vagy a pályázat benyújtását támogatja."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A pályázati támogatás önkormányzati támogatáshoz kötése a szövetkezeti autonómiát csorbítja</a:t>
            </a:r>
            <a:r>
              <a:rPr lang="hu-HU" dirty="0" smtClean="0"/>
              <a:t>. Sokszor éppen a helyi kiskirályként működő polgármesterek, képviselő testületektől való függetlenség érdekében jön létre a szociális szövetkezet. Törlését javasoljuk ennek a kritériumnak.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"A pályázónak vállalnia kell, hogy a projekt teljes időtartama alatt egy (projekt)menedzsment tapasztalatokkal is rendelkező projektmenedzsert alkalmaz munkaviszonyban, akinek munkaideje a projektben bizonyíthatóan heti 10 óra, … A projekt pénzügyi végrehajtásának biztosítása érdekében a pályázónak vállalnia kell egy pénzügyi vezető alkalmazását munkaviszonyban, akinek munkaideje a projektben bizonyíthatóan heti 10 óra,"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A pályázat célcsoportja a most alakuló szociális szövetkezetek. A kezdeti működés beindítása sokkal inkább igényelné a projektmenedzser és a pénzügyi vezető intenzív jelenlétét. </a:t>
            </a:r>
            <a:r>
              <a:rPr lang="hu-HU" dirty="0" smtClean="0"/>
              <a:t>Javasoljuk a projektmenedzser és a pénzügyi vezető legalább </a:t>
            </a:r>
            <a:r>
              <a:rPr lang="hu-HU" dirty="0" smtClean="0">
                <a:solidFill>
                  <a:srgbClr val="FFC000"/>
                </a:solidFill>
              </a:rPr>
              <a:t>20-20 órában</a:t>
            </a:r>
            <a:r>
              <a:rPr lang="hu-HU" dirty="0" smtClean="0"/>
              <a:t> történő foglalkoztatását (és ennek megfelelően a pénzügyi keretek változtatását).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"A képzésbe bevontak legalább 90%-ának </a:t>
            </a:r>
            <a:r>
              <a:rPr lang="hu-HU" dirty="0" smtClean="0">
                <a:solidFill>
                  <a:srgbClr val="FFC000"/>
                </a:solidFill>
              </a:rPr>
              <a:t>képzettséget/végzettséget kell szereznie </a:t>
            </a:r>
            <a:r>
              <a:rPr lang="hu-HU" dirty="0" smtClean="0"/>
              <a:t>bizonyítvánnyal vagy tanúsítvánnyal igazoltan."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többi TÁMOP pályázatban ez az </a:t>
            </a:r>
            <a:r>
              <a:rPr lang="hu-HU" dirty="0" smtClean="0">
                <a:solidFill>
                  <a:srgbClr val="FFC000"/>
                </a:solidFill>
              </a:rPr>
              <a:t>arány 80%. </a:t>
            </a:r>
            <a:r>
              <a:rPr lang="hu-HU" dirty="0" smtClean="0"/>
              <a:t>Javasoljuk ebben a pályázatban is az legyen a kritérium, hogy a képzésbe bevontak legalább 80%-ának képzettséget/végzettséget kell szereznie bizonyítvánnyal vagy tanúsítvánnyal igazoltan.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>
                <a:solidFill>
                  <a:srgbClr val="FFC000"/>
                </a:solidFill>
              </a:rPr>
              <a:t>ERFA 40%-</a:t>
            </a:r>
            <a:r>
              <a:rPr lang="hu-HU" dirty="0" smtClean="0"/>
              <a:t>os mértéke jó döntés, mert a szövetkezetek tevékenységei így jobban megalapozhatók, kialakíthatók.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"A projekt megvalósítását a Pályázó annak megkezdésétől számítva minimum 6, maximum 11 hónapra, de a támogatott tevékenységek tekintetében legkésőbb 2015.06.30-ig tervezheti."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Az induló szövetkezetek egy ilyen rövid támogatási ciklusban nem fognak tudni fenntartható tevékenységet megalapozni</a:t>
            </a:r>
            <a:r>
              <a:rPr lang="hu-HU" dirty="0" smtClean="0"/>
              <a:t>, folytatni – előre lehet számítani arra, hogy sikertelen projektek lesznek és megkeseredett, </a:t>
            </a:r>
            <a:r>
              <a:rPr lang="hu-HU" dirty="0" err="1" smtClean="0"/>
              <a:t>frusztált</a:t>
            </a:r>
            <a:r>
              <a:rPr lang="hu-HU" dirty="0" smtClean="0"/>
              <a:t> szövetkezeti tagoknak nehéz lesz láthatóvá tenni a szövetkezés lehetőségeit. Egy életre elvesznek a szövetkezeti munkaforma számára ezek az emberek, miközben a pályázat célja az lenne, hogy megnyerjük a szövetkezeti munka és jövedelemszerzés, közösségépítés céljainak ezeket az embereket.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b="1" dirty="0" smtClean="0"/>
              <a:t>Szociális gazdaság </a:t>
            </a:r>
            <a:r>
              <a:rPr lang="hu-HU" b="1" dirty="0" smtClean="0"/>
              <a:t>fejlesztése - </a:t>
            </a:r>
            <a:r>
              <a:rPr lang="hu-HU" b="1" dirty="0" smtClean="0">
                <a:solidFill>
                  <a:srgbClr val="FFC000"/>
                </a:solidFill>
              </a:rPr>
              <a:t>könnyített elbírálású</a:t>
            </a:r>
          </a:p>
          <a:p>
            <a:pPr>
              <a:buNone/>
            </a:pPr>
            <a:r>
              <a:rPr lang="hu-HU" b="1" dirty="0" smtClean="0"/>
              <a:t>c. pályázati felhívás</a:t>
            </a:r>
            <a:endParaRPr lang="hu-HU" b="1" dirty="0" smtClean="0"/>
          </a:p>
          <a:p>
            <a:pPr>
              <a:buNone/>
            </a:pPr>
            <a:endParaRPr lang="hu-HU" dirty="0" smtClean="0"/>
          </a:p>
          <a:p>
            <a:r>
              <a:rPr lang="hu-HU" b="1" dirty="0" smtClean="0"/>
              <a:t>TÁMOP-2.4.3.D-2-13/1</a:t>
            </a:r>
            <a:endParaRPr lang="hu-HU" b="1" dirty="0" smtClean="0"/>
          </a:p>
          <a:p>
            <a:r>
              <a:rPr lang="hu-HU" b="1" dirty="0" smtClean="0"/>
              <a:t>TÁMOP-2.4.3.D-2-13/2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"A bértámogatásban részesülő célcsoport tagok munkaviszonyát fenntartja úgy, hogy a munkáltató, jogutódja, vagy a foglalkoztatást szerződésben átvállaló vállalja a legalább a támogatás időtartamával, bérszintjével, munkaidejével, munkakörével, az alkalmazás jogviszonyával megegyező továbbfoglalkoztatást."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továbbfoglalkoztatás</a:t>
            </a:r>
            <a:r>
              <a:rPr lang="hu-HU" dirty="0" smtClean="0"/>
              <a:t> itt megfogalmazott kritériuma abból a feltételezésből indul ki, hogy a szociális gazdaság szereplői a 6-11 hónap alatt olyan gazdasági tevékenységet tudnak folytatni, ami a </a:t>
            </a:r>
            <a:r>
              <a:rPr lang="hu-HU" dirty="0" err="1" smtClean="0"/>
              <a:t>forprofit</a:t>
            </a:r>
            <a:r>
              <a:rPr lang="hu-HU" dirty="0" smtClean="0"/>
              <a:t> szférát jellemzi és támogatás nélkül is tovább tudják vinni a teljes foglalkoztatottságot és támogatás színvonalának megfelelően. Ez egy olyan kritérium, ami előrevetíti a projektek sikertelenségét és sorozatos szerződésszegési eljárásra lehet felkészülni. Az a javaslatunk, hogy maradjon meg a korábbi (pályázat) </a:t>
            </a:r>
            <a:r>
              <a:rPr lang="hu-HU" dirty="0" smtClean="0">
                <a:solidFill>
                  <a:srgbClr val="FFC000"/>
                </a:solidFill>
              </a:rPr>
              <a:t>támogatott foglalkoztatási időszak 25%-nak </a:t>
            </a:r>
            <a:r>
              <a:rPr lang="hu-HU" dirty="0" smtClean="0"/>
              <a:t>a tovább foglalkoztatási kötelezettség, azzal, hogy a bér és munkaidő a tovább foglalkoztatás időszakában változtatható legyen. Ez életszerű és a közösségi vállalkozások az induló szociális szövetkezetek megerősödését támogató kritérium.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/>
              <a:t>"A jelen pályázat keretében igényelhető támogatás összege: legalább 10.000.000 Ft, de legfeljebb 15.000.000 Ft lehet." 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 támogatás összege nagyon alacsony az időtartamhoz és az elvárt tevékenységekhez képest. Javasoljuk, hogy a jelen pályázat keretében igényelhető támogatás összege: legalább </a:t>
            </a:r>
            <a:r>
              <a:rPr lang="hu-HU" dirty="0" smtClean="0">
                <a:solidFill>
                  <a:srgbClr val="FFC000"/>
                </a:solidFill>
              </a:rPr>
              <a:t>20.000.000 Ft, de legfeljebb 30.000.000 Ft </a:t>
            </a:r>
            <a:r>
              <a:rPr lang="hu-HU" dirty="0" smtClean="0"/>
              <a:t>legyen.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/>
              <a:t>"A bevétel összegét legkésőbb a projekt befejezésekor – a záró kifizetéssel egyidejűleg– szükséges levonni, a záró kifizetési igénylésben jóváhagyott támogatás összegéből."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A bevételeket úgy kellene tekinteni, mint a közösségi vállalkozást megalapozó, a fenntarthatóságot, fejlesztéseket biztosító pénzügyi alapot és semmilyen körülmények között nem kellene elvonni a szociális szövetkezettől, hanem azt a kötelezettséget kellene előírni, hogy a szociális szövetkezet céljainak megfelelő felhasználást igazolja a fenntartási időszak alatt a támogatott.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br>
              <a:rPr lang="hu-HU" sz="3200" dirty="0" smtClean="0"/>
            </a:br>
            <a:r>
              <a:rPr lang="hu-HU" sz="3200" dirty="0" smtClean="0"/>
              <a:t>Nyitrai Ákos különvéleménye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Támogatás célja és háttere</a:t>
            </a:r>
            <a:endParaRPr lang="hu-HU" dirty="0" smtClean="0"/>
          </a:p>
          <a:p>
            <a:r>
              <a:rPr lang="hu-HU" dirty="0" smtClean="0"/>
              <a:t>Ez a Pályázat új szociális szövetkezetek létrehozására vonatkozik. Jó lenne, ha a kinyilatkoztatott szövetkezeti szellemiségben valóban a szolidaritás (egymás segítése) és a saját családi gazdaság előmozdítása lenne a fő elem. Gondolok itt a család élet minőségének a javítására, saját eszközök és erőforrások bevonására. Pontosítva: a jövedelemszerzés mellett a családi költségek megtakarítása is lehet életminőség javító, és ez valódi szövetkezeti magatartás, önsegély. A meglevő lakóépület állomány energia hatékonyabbá tétele lehessen a szociális szövetkezet egy rész célja, ennek számviteli eszköze a Közösségi Alap. A szükséges beruházási forrásokat a háziipari, háztáji munkákhoz szükséges saját ingatlan felújításának költségén el lehet számolni. Végre a kedvezményezett kapna valamit.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br>
              <a:rPr lang="hu-HU" sz="3200" dirty="0" smtClean="0"/>
            </a:br>
            <a:r>
              <a:rPr lang="hu-HU" sz="3200" dirty="0" smtClean="0"/>
              <a:t>Nyitrai Ákos különvéleménye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Pályázók köre</a:t>
            </a:r>
            <a:endParaRPr lang="hu-HU" dirty="0" smtClean="0"/>
          </a:p>
          <a:p>
            <a:r>
              <a:rPr lang="hu-HU" dirty="0" smtClean="0"/>
              <a:t>A pályázat célcsoportja már ismert a települések vezetői számára, mert egy ideje közhasznú munkát végeznek. Ismertek, hisz akik e szövetkezetalapításra alkalmasak azok kitűntek a munkások közül, vagy csöndes szorgalmukkal, vagy azon készségükkel, hogy irányítani képesek társaikat. Ezek az emberek alkalmasak együttműködni. DE, egy szövetkezetben fontos lenne hogy a tagok egy hányada már számviteli, munkabiztonsági és persze döntési képességgel is bírjon. Teret kel adni a önkéntesek tagsági lehetőségének. Valószínű a szövetkezetben egy feladatot „irodista” „szaki” és „segédmunkás” egyszerre hajt végre és máskor másképp osztják meg a másik feladatot. Az lenne fenntartható és hasznos ha tagok személyes a részvételéből adódó hozzáadott értéke lenne a bérfizetés mércéje. A fix bér az nem képes hajtóerő lenni.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br>
              <a:rPr lang="hu-HU" sz="3200" dirty="0" smtClean="0"/>
            </a:br>
            <a:r>
              <a:rPr lang="hu-HU" sz="3200" dirty="0" smtClean="0"/>
              <a:t>Nyitrai Ákos különvéleménye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/>
              <a:t>A pályázat magyar forrásból finanszírozott, ezért a HANGYA szellemiségére is lehetne építeni. A hátrányos helyzetű tagjelöltek, akik közhasznú munkában már bizonyítottak, </a:t>
            </a:r>
            <a:r>
              <a:rPr lang="hu-HU" dirty="0" err="1" smtClean="0"/>
              <a:t>ill</a:t>
            </a:r>
            <a:r>
              <a:rPr lang="hu-HU" dirty="0" smtClean="0"/>
              <a:t> a projekt idején abban mint felelős szakemberek önkéntesként kívánnak szerepelni (nem kapnak munkabért a szövetkezeti munkájukért) a de </a:t>
            </a:r>
            <a:r>
              <a:rPr lang="hu-HU" dirty="0" err="1" smtClean="0"/>
              <a:t>minimis</a:t>
            </a:r>
            <a:r>
              <a:rPr lang="hu-HU" dirty="0" smtClean="0"/>
              <a:t> támogatás keretében mint induló egyedi vállalkozók (kistermelők, háziparosok, szolgáltatók, kisiparosok) tőketámogatásban részesüljenek. Ezzel célzott támogatással részjegyet jegyeznek a szövetkezetben. A szövetkezet alapszabályában a részjegy nagyobb hányada (min 20%) a közös döntés alapján kerüljön a közösségi alapba és azon keresztül lehessen felhasználni. Egy része (</a:t>
            </a:r>
            <a:r>
              <a:rPr lang="hu-HU" dirty="0" err="1" smtClean="0"/>
              <a:t>max</a:t>
            </a:r>
            <a:r>
              <a:rPr lang="hu-HU" dirty="0" smtClean="0"/>
              <a:t> 40%) a szövetkezet beruházási alapjába kerüljön a háztáji és házipari ill. az ezekhez tartozó energia hatékonyság esetleg megújuló energia termelési beruházásokra, eszközvásárlásokra. Ezeket együtt tervezni és közösen szervezni kell és ez egyben a közösségépítés is, Az önkéntesek adják a vezetői tudást hozzá. A támogatás bizalmi tőkeként a megalakuláskor (közgyűléssel újraformáláskor) kifizetésre kerül azzal a feltétel rendszerrel amit a közgyűlés a kialakított, és azzal a garanciával hogy az összes pénz - erősítendő a szövetkezeti hálózatot - a helyi (legközelebbi) takarék-szövetkezetben letétbe kerül. A felhasználása két úton lehetséges: Egy teljesítve a rész feladatokat a pénz felveszik, és felélik. Kettő:a pénz döntően csak fedezetként használják, saját munkával, szervezéssel, saját bevétellel is megpróbálják (ennek az is része ha időről időre „visszateszik”) megoldani a feladatokat, és teljesíteni a projekt elvárásait. A maradvány a bankszámlájukon maradhat és segítheti a pályázat és a tagok utóéletét. Mindez persze az önkéntesek és a hátrányos helyzetű tagokat teljesítményre és üzlet szellemre inspirálja. Ez életképessé teszi őket.( ha én lennék az álam a maradványt megdupláznám a pályázat teljes lezárásakor)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br>
              <a:rPr lang="hu-HU" sz="3200" dirty="0" smtClean="0"/>
            </a:br>
            <a:r>
              <a:rPr lang="hu-HU" sz="3200" dirty="0" smtClean="0"/>
              <a:t>Nyitrai Ákos különvéleménye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hu-HU" b="1" dirty="0" smtClean="0"/>
              <a:t>Egyéb észrevétel</a:t>
            </a:r>
            <a:endParaRPr lang="hu-HU" dirty="0" smtClean="0"/>
          </a:p>
          <a:p>
            <a:r>
              <a:rPr lang="hu-HU" dirty="0" smtClean="0"/>
              <a:t>Nagy dolog lenne, ? ha már egyszerűsített a pályázat akkor, végre egy olyan pályázati kiírás készülne ami három oldal feltétel, két oldal minősítés és egy tervet bemutató és teljesítés igazolási feltételeit leíró táblázat?</a:t>
            </a:r>
            <a:br>
              <a:rPr lang="hu-HU" dirty="0" smtClean="0"/>
            </a:br>
            <a:r>
              <a:rPr lang="hu-HU" dirty="0" smtClean="0"/>
              <a:t>És mindez ráadásul MINDEN ÉRINTETT számára IS érthető, ezért teljesítendő.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Rendelkezésre álló forrás </a:t>
            </a:r>
          </a:p>
          <a:p>
            <a:r>
              <a:rPr lang="hu-HU" dirty="0" smtClean="0"/>
              <a:t>A pályázat meghirdetésekor az elszámolható közkiadásokra rendelkezésre álló keretösszeg a konvergencia régiók területén </a:t>
            </a:r>
            <a:r>
              <a:rPr lang="hu-HU" dirty="0" smtClean="0">
                <a:solidFill>
                  <a:srgbClr val="FFC000"/>
                </a:solidFill>
              </a:rPr>
              <a:t>1.862.000.000</a:t>
            </a:r>
            <a:r>
              <a:rPr lang="hu-HU" dirty="0" smtClean="0"/>
              <a:t> forint, a Közép-magyarországi Régió területén </a:t>
            </a:r>
            <a:r>
              <a:rPr lang="hu-HU" dirty="0" smtClean="0">
                <a:solidFill>
                  <a:srgbClr val="FFC000"/>
                </a:solidFill>
              </a:rPr>
              <a:t>133.000.000</a:t>
            </a:r>
            <a:r>
              <a:rPr lang="hu-HU" dirty="0" smtClean="0"/>
              <a:t> forint.</a:t>
            </a:r>
            <a:r>
              <a:rPr lang="hu-HU" i="1" dirty="0" smtClean="0"/>
              <a:t>  </a:t>
            </a:r>
            <a:endParaRPr lang="hu-HU" dirty="0" smtClean="0"/>
          </a:p>
          <a:p>
            <a:r>
              <a:rPr lang="hu-HU" dirty="0" smtClean="0"/>
              <a:t>A konstrukció keretében az ESZA és ERFA alapok közötti átjárhatóság alapján az ERFA típusú tevékenységek fedezetére az elszámolható költségek összegének maximum </a:t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40%</a:t>
            </a:r>
            <a:r>
              <a:rPr lang="hu-HU" dirty="0" smtClean="0"/>
              <a:t>-a, azaz 798.000.000 forint fordítható.</a:t>
            </a:r>
            <a:r>
              <a:rPr lang="hu-HU" b="1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 smtClean="0"/>
              <a:t>támogatott pályázatok várható száma: </a:t>
            </a:r>
            <a:r>
              <a:rPr lang="hu-HU" dirty="0" smtClean="0">
                <a:solidFill>
                  <a:srgbClr val="FFC000"/>
                </a:solidFill>
              </a:rPr>
              <a:t>170-480</a:t>
            </a:r>
            <a:r>
              <a:rPr lang="hu-HU" dirty="0" smtClean="0"/>
              <a:t> </a:t>
            </a:r>
            <a:r>
              <a:rPr lang="hu-HU" dirty="0" smtClean="0"/>
              <a:t>db db</a:t>
            </a:r>
          </a:p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Támogatás összege</a:t>
            </a:r>
          </a:p>
          <a:p>
            <a:r>
              <a:rPr lang="hu-HU" dirty="0" smtClean="0"/>
              <a:t>A jelen pályázat keretében igényelhető támogatás összege: legalább </a:t>
            </a:r>
            <a:r>
              <a:rPr lang="hu-HU" dirty="0" smtClean="0">
                <a:solidFill>
                  <a:srgbClr val="FFC000"/>
                </a:solidFill>
              </a:rPr>
              <a:t>10.000.000 Ft, de legfeljebb 15.000.000 </a:t>
            </a:r>
            <a:r>
              <a:rPr lang="hu-HU" dirty="0" smtClean="0"/>
              <a:t>Ft lehet. </a:t>
            </a:r>
            <a:endParaRPr lang="hu-HU" dirty="0" smtClean="0"/>
          </a:p>
          <a:p>
            <a:r>
              <a:rPr lang="hu-HU" b="1" dirty="0" smtClean="0"/>
              <a:t>Jelen pályázati felhívásban csak </a:t>
            </a:r>
            <a:r>
              <a:rPr lang="hu-HU" b="1" dirty="0" smtClean="0">
                <a:solidFill>
                  <a:srgbClr val="FFC000"/>
                </a:solidFill>
              </a:rPr>
              <a:t>de </a:t>
            </a:r>
            <a:r>
              <a:rPr lang="hu-HU" b="1" dirty="0" err="1" smtClean="0">
                <a:solidFill>
                  <a:srgbClr val="FFC000"/>
                </a:solidFill>
              </a:rPr>
              <a:t>minimis</a:t>
            </a:r>
            <a:r>
              <a:rPr lang="hu-HU" b="1" dirty="0" smtClean="0">
                <a:solidFill>
                  <a:srgbClr val="FFC000"/>
                </a:solidFill>
              </a:rPr>
              <a:t> </a:t>
            </a:r>
            <a:r>
              <a:rPr lang="hu-HU" b="1" dirty="0" smtClean="0"/>
              <a:t>jogcímen vehető támogatás igénybe</a:t>
            </a:r>
            <a:r>
              <a:rPr lang="hu-HU" b="1" dirty="0" smtClean="0"/>
              <a:t>.</a:t>
            </a:r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bevétel összegét </a:t>
            </a:r>
            <a:r>
              <a:rPr lang="hu-HU" dirty="0" smtClean="0"/>
              <a:t>legkésőbb a projekt befejezésekor – a záró kifizetéssel egyidejűleg– </a:t>
            </a:r>
            <a:r>
              <a:rPr lang="hu-HU" dirty="0" smtClean="0">
                <a:solidFill>
                  <a:srgbClr val="FFC000"/>
                </a:solidFill>
              </a:rPr>
              <a:t>szükséges levonni</a:t>
            </a:r>
            <a:r>
              <a:rPr lang="hu-HU" dirty="0" smtClean="0"/>
              <a:t>, a záró kifizetési igénylésben jóváhagyott támogatás összegéből.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u-HU" b="1" cap="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Pályázók köre</a:t>
            </a:r>
          </a:p>
          <a:p>
            <a:pPr>
              <a:buNone/>
            </a:pPr>
            <a:r>
              <a:rPr lang="hu-HU" dirty="0" smtClean="0">
                <a:solidFill>
                  <a:srgbClr val="FFC000"/>
                </a:solidFill>
              </a:rPr>
              <a:t>2012. január 01. után alakult, cégbíróságon bejegyzett szociális szövetkezetek </a:t>
            </a:r>
            <a:r>
              <a:rPr lang="hu-HU" dirty="0" smtClean="0"/>
              <a:t>. </a:t>
            </a:r>
          </a:p>
          <a:p>
            <a:pPr>
              <a:buNone/>
            </a:pPr>
            <a:r>
              <a:rPr lang="hu-HU" dirty="0" smtClean="0"/>
              <a:t> </a:t>
            </a:r>
          </a:p>
          <a:p>
            <a:pPr>
              <a:buNone/>
            </a:pPr>
            <a:r>
              <a:rPr lang="hu-HU" dirty="0" smtClean="0"/>
              <a:t>A pályázat célcsoportja:</a:t>
            </a:r>
          </a:p>
          <a:p>
            <a:pPr>
              <a:buNone/>
            </a:pPr>
            <a:r>
              <a:rPr lang="hu-HU" b="1" dirty="0" smtClean="0"/>
              <a:t>Közvetlen célcsoport</a:t>
            </a:r>
            <a:r>
              <a:rPr lang="hu-HU" dirty="0" smtClean="0"/>
              <a:t> tagnak számít jelen felhívás keretében a (nonprofit) szociális szövetkezet azon </a:t>
            </a:r>
            <a:r>
              <a:rPr lang="hu-HU" b="1" dirty="0" smtClean="0">
                <a:solidFill>
                  <a:srgbClr val="FFC000"/>
                </a:solidFill>
              </a:rPr>
              <a:t>hátrányos helyzetű tagja és hátrányos helyzetű munkavállalója</a:t>
            </a:r>
            <a:r>
              <a:rPr lang="hu-HU" dirty="0" smtClean="0"/>
              <a:t>, aki a projekt céljainak végrehajtásában alapvetően, meghatározóan és folyamatosan részt vesz. A célcsoport tag lehet a </a:t>
            </a:r>
            <a:r>
              <a:rPr lang="hu-HU" dirty="0" smtClean="0">
                <a:solidFill>
                  <a:srgbClr val="FFC000"/>
                </a:solidFill>
              </a:rPr>
              <a:t>szövetkezetnek a meglévő tagja és munkavállalója is</a:t>
            </a:r>
            <a:r>
              <a:rPr lang="hu-HU" dirty="0" smtClean="0"/>
              <a:t>. A célcsoport tagot csak munkaviszonyban lehet foglalkoztatni, és minden szövetkezeti tag foglalkoztatása kötelező</a:t>
            </a:r>
            <a:r>
              <a:rPr lang="hu-HU" dirty="0" smtClean="0"/>
              <a:t>.</a:t>
            </a:r>
            <a:endParaRPr lang="hu-H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hu-HU" dirty="0" smtClean="0"/>
              <a:t>A pályázati támogatás igénybevételének feltétele, vagyis a jelen pályázati kiírásra benyújtott projekt esetében támogatói okirat akkor bocsátható ki, ha a szövetkezet </a:t>
            </a:r>
            <a:r>
              <a:rPr lang="hu-HU" dirty="0" smtClean="0">
                <a:solidFill>
                  <a:srgbClr val="FFC000"/>
                </a:solidFill>
              </a:rPr>
              <a:t>közgyűlési határozatában </a:t>
            </a:r>
            <a:r>
              <a:rPr lang="hu-HU" dirty="0" smtClean="0"/>
              <a:t>rögzítésre kerülnek az alábbiak:</a:t>
            </a:r>
          </a:p>
          <a:p>
            <a:pPr lvl="0"/>
            <a:r>
              <a:rPr lang="hu-HU" dirty="0" smtClean="0"/>
              <a:t>az </a:t>
            </a:r>
            <a:r>
              <a:rPr lang="hu-HU" dirty="0" smtClean="0">
                <a:solidFill>
                  <a:srgbClr val="FFC000"/>
                </a:solidFill>
              </a:rPr>
              <a:t>összes tag megismerte a pályázati feltételeket</a:t>
            </a:r>
            <a:r>
              <a:rPr lang="hu-HU" dirty="0" smtClean="0"/>
              <a:t>, és egyetért a benyújtásra került pályázat céljaival és tartalmával;</a:t>
            </a:r>
          </a:p>
          <a:p>
            <a:pPr lvl="0"/>
            <a:r>
              <a:rPr lang="hu-HU" dirty="0" smtClean="0"/>
              <a:t>a tagok közül kik vesznek részt önkéntes, személyes közreműködőként a megvalósításban és a projektben milyen feladatokat, tevékenységeket látnak el;</a:t>
            </a:r>
          </a:p>
          <a:p>
            <a:pPr lvl="0"/>
            <a:r>
              <a:rPr lang="hu-HU" dirty="0" smtClean="0"/>
              <a:t>a projektben vállaltakat a részt vevő tagok milyen </a:t>
            </a:r>
            <a:r>
              <a:rPr lang="hu-HU" dirty="0" smtClean="0">
                <a:solidFill>
                  <a:srgbClr val="FFC000"/>
                </a:solidFill>
              </a:rPr>
              <a:t>felelősségi szabályok </a:t>
            </a:r>
            <a:r>
              <a:rPr lang="hu-HU" dirty="0" smtClean="0"/>
              <a:t>szerint látják el;</a:t>
            </a:r>
          </a:p>
          <a:p>
            <a:pPr lvl="0"/>
            <a:r>
              <a:rPr lang="hu-HU" dirty="0" smtClean="0"/>
              <a:t>a projektben résztvevő szociális szövetkezeti tagnak, amennyiben akadályozva van a vállalt feladat elvégzésében (pl. tartós betegség esetén), lehetősége van </a:t>
            </a:r>
            <a:r>
              <a:rPr lang="hu-HU" dirty="0" smtClean="0">
                <a:solidFill>
                  <a:srgbClr val="FFC000"/>
                </a:solidFill>
              </a:rPr>
              <a:t>a családtagján keresztül is ellátni a projektben vállalt feladatát.</a:t>
            </a:r>
          </a:p>
          <a:p>
            <a:r>
              <a:rPr lang="hu-HU" dirty="0" smtClean="0"/>
              <a:t>A közgyűlési határozatot </a:t>
            </a:r>
            <a:r>
              <a:rPr lang="hu-HU" b="1" dirty="0" smtClean="0">
                <a:solidFill>
                  <a:srgbClr val="FFC000"/>
                </a:solidFill>
              </a:rPr>
              <a:t>valamennyi tagnak egyhangúan</a:t>
            </a:r>
            <a:r>
              <a:rPr lang="hu-HU" dirty="0" smtClean="0">
                <a:solidFill>
                  <a:srgbClr val="FFC000"/>
                </a:solidFill>
              </a:rPr>
              <a:t> </a:t>
            </a:r>
            <a:r>
              <a:rPr lang="hu-HU" dirty="0" smtClean="0"/>
              <a:t>el kell fogadnia. </a:t>
            </a:r>
          </a:p>
          <a:p>
            <a:pPr lvl="1"/>
            <a:endParaRPr lang="hu-HU" sz="2800" dirty="0" smtClean="0">
              <a:solidFill>
                <a:srgbClr val="FFC00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hu-HU" dirty="0" smtClean="0"/>
              <a:t>Jelen pályázat keretében csak olyan szociális szövetkezet kaphat támogatást, amelynek minden </a:t>
            </a:r>
            <a:r>
              <a:rPr lang="hu-HU" dirty="0" smtClean="0">
                <a:solidFill>
                  <a:srgbClr val="FFC000"/>
                </a:solidFill>
              </a:rPr>
              <a:t>tagja nyilatkozik, hogy nem tagja más szövetkezetnek</a:t>
            </a:r>
            <a:r>
              <a:rPr lang="hu-HU" dirty="0" smtClean="0"/>
              <a:t>.</a:t>
            </a:r>
          </a:p>
          <a:p>
            <a:pPr lvl="0"/>
            <a:r>
              <a:rPr lang="hu-HU" dirty="0" smtClean="0"/>
              <a:t>Egy </a:t>
            </a:r>
            <a:r>
              <a:rPr lang="hu-HU" dirty="0" smtClean="0">
                <a:solidFill>
                  <a:srgbClr val="FFC000"/>
                </a:solidFill>
              </a:rPr>
              <a:t>településen</a:t>
            </a:r>
            <a:r>
              <a:rPr lang="hu-HU" dirty="0" smtClean="0"/>
              <a:t> bejegyzett szociális szövetkezetek közül </a:t>
            </a:r>
            <a:r>
              <a:rPr lang="hu-HU" dirty="0" smtClean="0">
                <a:solidFill>
                  <a:srgbClr val="FFC000"/>
                </a:solidFill>
              </a:rPr>
              <a:t>csak egy szociális szövetkezet pályázata </a:t>
            </a:r>
            <a:r>
              <a:rPr lang="hu-HU" dirty="0" smtClean="0"/>
              <a:t>támogatható. Két vagy több, azonos településen bejegyzett szociális szövetkezet pályázata közül az támogatható, amelyik előbb érkezett be és a pályázati feltételeknek maradéktalanul megfelelt.</a:t>
            </a:r>
          </a:p>
          <a:p>
            <a:pPr lvl="0"/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települési önkormányzat tagja a szövetkezetnek vagy szövetkezet az önkormányzat projektet támogató nyilatkozatát mellékeli</a:t>
            </a:r>
            <a:r>
              <a:rPr lang="hu-HU" dirty="0" smtClean="0"/>
              <a:t>, amelyben az önkormányzat részletezi a szövetkezetnek nyújtott támogatást és/vagy a pályázat benyújtását támogatja.</a:t>
            </a:r>
          </a:p>
          <a:p>
            <a:pPr lvl="1">
              <a:buNone/>
            </a:pPr>
            <a:endParaRPr lang="hu-HU" sz="2800" dirty="0" smtClean="0">
              <a:solidFill>
                <a:srgbClr val="FFC00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b="1" dirty="0" smtClean="0"/>
              <a:t>Nem végezhető tevékenységek:</a:t>
            </a:r>
            <a:endParaRPr lang="hu-HU" dirty="0" smtClean="0"/>
          </a:p>
          <a:p>
            <a:r>
              <a:rPr lang="hu-HU" dirty="0" smtClean="0"/>
              <a:t>növénytermesztés, állattenyésztés, erdőgazdálkodás, vadgazdálkodás</a:t>
            </a:r>
          </a:p>
          <a:p>
            <a:r>
              <a:rPr lang="hu-HU" dirty="0" smtClean="0"/>
              <a:t>bányászat, kőfejtés</a:t>
            </a:r>
          </a:p>
          <a:p>
            <a:r>
              <a:rPr lang="hu-HU" dirty="0" smtClean="0"/>
              <a:t>villamos energia, gáz, gőz ellátás, közműhálózaton keresztül</a:t>
            </a:r>
          </a:p>
          <a:p>
            <a:r>
              <a:rPr lang="hu-HU" dirty="0" smtClean="0"/>
              <a:t>vasúti, közúti, taxis személyszállítás</a:t>
            </a:r>
          </a:p>
          <a:p>
            <a:r>
              <a:rPr lang="hu-HU" dirty="0" smtClean="0"/>
              <a:t>pénzügyi, biztosítási tevékenység, ingatlankezelés, </a:t>
            </a:r>
          </a:p>
          <a:p>
            <a:r>
              <a:rPr lang="hu-HU" dirty="0" smtClean="0"/>
              <a:t>közigazgatás, védelem, kötelező társadalombiztosítás, </a:t>
            </a:r>
          </a:p>
          <a:p>
            <a:pPr lvl="1">
              <a:buNone/>
            </a:pPr>
            <a:endParaRPr lang="hu-HU" sz="2800" dirty="0" smtClean="0">
              <a:solidFill>
                <a:srgbClr val="FFC00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Támogatható tevékenységek köre</a:t>
            </a:r>
          </a:p>
          <a:p>
            <a:pPr lvl="0"/>
            <a:r>
              <a:rPr lang="hu-HU" dirty="0" smtClean="0">
                <a:solidFill>
                  <a:srgbClr val="FFC000"/>
                </a:solidFill>
              </a:rPr>
              <a:t>Képzés</a:t>
            </a:r>
            <a:r>
              <a:rPr lang="hu-HU" dirty="0" smtClean="0"/>
              <a:t> célcsoport tagok számára – a projekt végrehajtásában releváns akkreditált képzések</a:t>
            </a:r>
          </a:p>
          <a:p>
            <a:pPr lvl="0"/>
            <a:r>
              <a:rPr lang="hu-HU" dirty="0" smtClean="0"/>
              <a:t>Célcsoport </a:t>
            </a:r>
            <a:r>
              <a:rPr lang="hu-HU" dirty="0" smtClean="0">
                <a:solidFill>
                  <a:srgbClr val="FFC000"/>
                </a:solidFill>
              </a:rPr>
              <a:t>foglalkoztatása</a:t>
            </a:r>
            <a:r>
              <a:rPr lang="hu-HU" dirty="0" smtClean="0"/>
              <a:t> munkaviszonyban</a:t>
            </a:r>
          </a:p>
          <a:p>
            <a:pPr lvl="0"/>
            <a:r>
              <a:rPr lang="hu-HU" dirty="0" smtClean="0">
                <a:solidFill>
                  <a:srgbClr val="FFC000"/>
                </a:solidFill>
              </a:rPr>
              <a:t>Eszközbeszerzés</a:t>
            </a:r>
            <a:r>
              <a:rPr lang="hu-HU" dirty="0" smtClean="0"/>
              <a:t> – csak a projekt végrehajtásához feltétlenül szükséges és megfelelően indokolt eszközök beszerzése lehetséges.</a:t>
            </a:r>
          </a:p>
          <a:p>
            <a:pPr lvl="0"/>
            <a:r>
              <a:rPr lang="hu-HU" dirty="0" smtClean="0">
                <a:solidFill>
                  <a:srgbClr val="FFC000"/>
                </a:solidFill>
              </a:rPr>
              <a:t>Üzleti terv készítése </a:t>
            </a:r>
            <a:r>
              <a:rPr lang="hu-HU" dirty="0" smtClean="0"/>
              <a:t>– a projekt során a fizikai zárásig kell elkészíteni a következő 3 évre. A terjedelme maximum egy ív, 16 oldal lehet.</a:t>
            </a:r>
          </a:p>
          <a:p>
            <a:pPr lvl="0"/>
            <a:r>
              <a:rPr lang="hu-HU" dirty="0" smtClean="0">
                <a:solidFill>
                  <a:srgbClr val="FFC000"/>
                </a:solidFill>
              </a:rPr>
              <a:t>Kötelező engedélyek beszerzése</a:t>
            </a:r>
          </a:p>
          <a:p>
            <a:pPr lvl="0"/>
            <a:r>
              <a:rPr lang="hu-HU" dirty="0" smtClean="0">
                <a:solidFill>
                  <a:srgbClr val="FFC000"/>
                </a:solidFill>
              </a:rPr>
              <a:t>Kötelező nyilvánosság</a:t>
            </a:r>
          </a:p>
          <a:p>
            <a:pPr lvl="0"/>
            <a:r>
              <a:rPr lang="hu-HU" dirty="0" smtClean="0">
                <a:solidFill>
                  <a:srgbClr val="FFC000"/>
                </a:solidFill>
              </a:rPr>
              <a:t>Projekt </a:t>
            </a:r>
            <a:r>
              <a:rPr lang="hu-HU" dirty="0" smtClean="0">
                <a:solidFill>
                  <a:srgbClr val="FFC000"/>
                </a:solidFill>
              </a:rPr>
              <a:t>menedzsment </a:t>
            </a:r>
            <a:r>
              <a:rPr lang="hu-HU" dirty="0" smtClean="0"/>
              <a:t>(heti 10 óra)</a:t>
            </a:r>
            <a:endParaRPr lang="hu-HU" sz="28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Pályázati kiírás tervezete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pályázatok benyújtása </a:t>
            </a:r>
            <a:r>
              <a:rPr lang="hu-HU" dirty="0" smtClean="0">
                <a:solidFill>
                  <a:srgbClr val="FFC000"/>
                </a:solidFill>
              </a:rPr>
              <a:t>2013.02.01-től 2013.03.01</a:t>
            </a:r>
            <a:r>
              <a:rPr lang="hu-HU" dirty="0" smtClean="0"/>
              <a:t>-ig lehetséges. </a:t>
            </a:r>
            <a:r>
              <a:rPr lang="hu-HU" dirty="0" smtClean="0">
                <a:solidFill>
                  <a:srgbClr val="FF0000"/>
                </a:solidFill>
              </a:rPr>
              <a:t>Márciusra várható a kiírás.</a:t>
            </a:r>
          </a:p>
          <a:p>
            <a:r>
              <a:rPr lang="hu-HU" dirty="0" smtClean="0"/>
              <a:t>A projekt megvalósítását a Pályázó annak megkezdésétől számítva </a:t>
            </a:r>
            <a:r>
              <a:rPr lang="hu-HU" dirty="0" smtClean="0">
                <a:solidFill>
                  <a:srgbClr val="FFC000"/>
                </a:solidFill>
              </a:rPr>
              <a:t>minimum 6, maximum 11 hónapra</a:t>
            </a:r>
            <a:r>
              <a:rPr lang="hu-HU" dirty="0" smtClean="0"/>
              <a:t>, de a támogatott tevékenységek tekintetében legkésőbb 2015.06.30-ig tervezheti.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űhely">
  <a:themeElements>
    <a:clrScheme name="Műhel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űhel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558</TotalTime>
  <Words>1721</Words>
  <Application>Microsoft Office PowerPoint</Application>
  <PresentationFormat>Diavetítés a képernyőre (4:3 oldalarány)</PresentationFormat>
  <Paragraphs>110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Műhely</vt:lpstr>
      <vt:lpstr>Javaslatok  a TÁMOP-2.4.3.D-2-13/1 TÁMOP-2.4.3.D-2-13/2  pályázati felhívásaihoz 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 Nyitrai Ákos különvéleménye</vt:lpstr>
      <vt:lpstr>Javaslatok a TÁMOP-2.4.3.D-2-13/1 és 2 Nyitrai Ákos különvéleménye</vt:lpstr>
      <vt:lpstr>Javaslatok a TÁMOP-2.4.3.D-2-13/1 és 2 Nyitrai Ákos különvéleménye</vt:lpstr>
      <vt:lpstr>Javaslatok a TÁMOP-2.4.3.D-2-13/1 és 2 Nyitrai Ákos különvéleménye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hohma</dc:creator>
  <cp:lastModifiedBy>hohma</cp:lastModifiedBy>
  <cp:revision>18</cp:revision>
  <dcterms:created xsi:type="dcterms:W3CDTF">2013-02-07T22:00:05Z</dcterms:created>
  <dcterms:modified xsi:type="dcterms:W3CDTF">2013-02-08T07:18:55Z</dcterms:modified>
</cp:coreProperties>
</file>